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0.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69" r:id="rId2"/>
    <p:sldMasterId id="2147483673" r:id="rId3"/>
    <p:sldMasterId id="2147483677" r:id="rId4"/>
    <p:sldMasterId id="2147483741" r:id="rId5"/>
    <p:sldMasterId id="2147483665" r:id="rId6"/>
    <p:sldMasterId id="2147483681" r:id="rId7"/>
    <p:sldMasterId id="2147483685" r:id="rId8"/>
    <p:sldMasterId id="2147483689" r:id="rId9"/>
    <p:sldMasterId id="2147483693" r:id="rId10"/>
    <p:sldMasterId id="2147483697" r:id="rId11"/>
    <p:sldMasterId id="2147483701" r:id="rId12"/>
    <p:sldMasterId id="2147483705" r:id="rId13"/>
    <p:sldMasterId id="2147483746" r:id="rId14"/>
    <p:sldMasterId id="2147483709" r:id="rId15"/>
    <p:sldMasterId id="2147483713" r:id="rId16"/>
    <p:sldMasterId id="2147483717" r:id="rId17"/>
    <p:sldMasterId id="2147483721" r:id="rId18"/>
    <p:sldMasterId id="2147483750" r:id="rId19"/>
    <p:sldMasterId id="2147483811" r:id="rId20"/>
    <p:sldMasterId id="2147483817" r:id="rId21"/>
  </p:sldMasterIdLst>
  <p:notesMasterIdLst>
    <p:notesMasterId r:id="rId50"/>
  </p:notesMasterIdLst>
  <p:handoutMasterIdLst>
    <p:handoutMasterId r:id="rId51"/>
  </p:handoutMasterIdLst>
  <p:sldIdLst>
    <p:sldId id="259" r:id="rId22"/>
    <p:sldId id="261" r:id="rId23"/>
    <p:sldId id="262" r:id="rId24"/>
    <p:sldId id="263" r:id="rId25"/>
    <p:sldId id="264" r:id="rId26"/>
    <p:sldId id="265" r:id="rId27"/>
    <p:sldId id="266" r:id="rId28"/>
    <p:sldId id="267" r:id="rId29"/>
    <p:sldId id="268" r:id="rId30"/>
    <p:sldId id="269" r:id="rId31"/>
    <p:sldId id="288"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9" r:id="rId48"/>
    <p:sldId id="29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921" autoAdjust="0"/>
  </p:normalViewPr>
  <p:slideViewPr>
    <p:cSldViewPr snapToGrid="0">
      <p:cViewPr varScale="1">
        <p:scale>
          <a:sx n="98" d="100"/>
          <a:sy n="98" d="100"/>
        </p:scale>
        <p:origin x="936" y="7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8.xml"/><Relationship Id="rId41" Type="http://schemas.openxmlformats.org/officeDocument/2006/relationships/slide" Target="slides/slide2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microsoft.com/office/2018/10/relationships/authors" Target="authors.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10/25/2023</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10/25/2023</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0" dirty="0">
                <a:solidFill>
                  <a:schemeClr val="bg2"/>
                </a:solidFill>
                <a:cs typeface="Calibri"/>
                <a:sym typeface="Calibri"/>
              </a:rPr>
              <a:t>This material is developed by </a:t>
            </a:r>
            <a:br>
              <a:rPr lang="en-US" kern="0" dirty="0">
                <a:solidFill>
                  <a:schemeClr val="bg2"/>
                </a:solidFill>
                <a:cs typeface="Calibri"/>
                <a:sym typeface="Calibri"/>
              </a:rPr>
            </a:br>
            <a:r>
              <a:rPr lang="sv-SE" kern="0" noProof="0" dirty="0">
                <a:solidFill>
                  <a:schemeClr val="bg2"/>
                </a:solidFill>
                <a:cs typeface="Calibri"/>
                <a:sym typeface="Calibri"/>
              </a:rPr>
              <a:t>Agneta Sandberg</a:t>
            </a:r>
            <a:r>
              <a:rPr lang="en-US" kern="0" dirty="0">
                <a:solidFill>
                  <a:schemeClr val="bg2"/>
                </a:solidFill>
                <a:cs typeface="Calibri"/>
                <a:sym typeface="Calibri"/>
              </a:rPr>
              <a:t>, pediatric nurse specialist, Sweden, 2023</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3232395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11</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800" dirty="0"/>
              <a:t>Studies have shown a clear correlation between long intervals between catheterizations and the presence of bacteria in the urine. Increased risk with IC intervals &gt; 4 hours and bladder volumes &gt; 400 ml. It is important that the child's emptying times are adapted to the child's life and routines. </a:t>
            </a:r>
          </a:p>
          <a:p>
            <a:pPr marL="0" lvl="0" indent="0" algn="l" rtl="0">
              <a:lnSpc>
                <a:spcPct val="80000"/>
              </a:lnSpc>
              <a:spcBef>
                <a:spcPts val="0"/>
              </a:spcBef>
              <a:spcAft>
                <a:spcPts val="0"/>
              </a:spcAft>
              <a:buNone/>
            </a:pPr>
            <a:r>
              <a:rPr lang="en-US" sz="800" dirty="0"/>
              <a:t>If the emptying times are connected to other events, e.g. breakfast, breaks, the end of the school day and bedtime, it may be easier to remember to empty. </a:t>
            </a:r>
          </a:p>
          <a:p>
            <a:pPr marL="0" lvl="0" indent="0" algn="l" rtl="0">
              <a:lnSpc>
                <a:spcPct val="80000"/>
              </a:lnSpc>
              <a:spcBef>
                <a:spcPts val="0"/>
              </a:spcBef>
              <a:spcAft>
                <a:spcPts val="0"/>
              </a:spcAft>
              <a:buNone/>
            </a:pPr>
            <a:endParaRPr lang="en-US" sz="800" dirty="0"/>
          </a:p>
          <a:p>
            <a:pPr marL="0" lvl="0" indent="0" algn="l" rtl="0">
              <a:lnSpc>
                <a:spcPct val="80000"/>
              </a:lnSpc>
              <a:spcBef>
                <a:spcPts val="0"/>
              </a:spcBef>
              <a:spcAft>
                <a:spcPts val="0"/>
              </a:spcAft>
              <a:buNone/>
            </a:pPr>
            <a:r>
              <a:rPr lang="en-US" sz="800" dirty="0"/>
              <a:t>Try to come up with tricks that make it easier for the child to remember when it is time to catheterize. A clock that sounds or vibrates or a mobile phone signal can help support the child’s memory. </a:t>
            </a:r>
          </a:p>
          <a:p>
            <a:pPr marL="0" lvl="0" indent="0" algn="l" rtl="0">
              <a:lnSpc>
                <a:spcPct val="80000"/>
              </a:lnSpc>
              <a:spcBef>
                <a:spcPts val="0"/>
              </a:spcBef>
              <a:spcAft>
                <a:spcPts val="0"/>
              </a:spcAft>
              <a:buNone/>
            </a:pPr>
            <a:endParaRPr lang="en-US" sz="800" dirty="0"/>
          </a:p>
          <a:p>
            <a:pPr marL="0" lvl="0" indent="0" algn="l" rtl="0">
              <a:lnSpc>
                <a:spcPct val="80000"/>
              </a:lnSpc>
              <a:spcBef>
                <a:spcPts val="0"/>
              </a:spcBef>
              <a:spcAft>
                <a:spcPts val="0"/>
              </a:spcAft>
              <a:buNone/>
            </a:pPr>
            <a:r>
              <a:rPr lang="en-US" sz="800" dirty="0"/>
              <a:t>It is better to perform IC once too often than once too rarely. For school children, IC must not be performed during breaks. It is important from a social perspective that the child gets to spend time with friends during breaks. It is equally important to start the break at the same time as the classmates in order to be involved from the beginning. Nor is it suitable to schedule IC times at the beginning of a lesson when introductions are made. It is better for the child to go to the toilet at the end of the lesson, well before the break. The teacher needs to be informed about the IC time in order to be able to adapt the planning of the lesson.</a:t>
            </a:r>
          </a:p>
        </p:txBody>
      </p:sp>
    </p:spTree>
    <p:extLst>
      <p:ext uri="{BB962C8B-B14F-4D97-AF65-F5344CB8AC3E}">
        <p14:creationId xmlns:p14="http://schemas.microsoft.com/office/powerpoint/2010/main" val="3588064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12</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dirty="0"/>
              <a:t>The place where IC is performed varies depending on the child's age. On babies, IC is usually performed in connection with diaper changes, which is why the changing table becomes a natural place. As the child gets older and can sit more steadily, it is preferable that the child stays in a sitting position and that IC takes place on the toilet. Possibly, the toilet seat needs to be adapted so that the child feels safe and relaxed. Here it is important to collaborate, e.g. together with occupational therapist. It is important that the sitting position is evaluated regularly, not only from a safety and IC technical point of view, but also to evaluate the effectiveness of the emptying, i.e. to measure residual urine after emptying. Evaluation of the sitting position applies not only to the home environment but also in places where the child spends a lot of time (preschool and school).</a:t>
            </a:r>
            <a:endParaRPr lang="en-US" sz="1200" i="0" dirty="0">
              <a:latin typeface="+mn-lt"/>
            </a:endParaRPr>
          </a:p>
        </p:txBody>
      </p:sp>
    </p:spTree>
    <p:extLst>
      <p:ext uri="{BB962C8B-B14F-4D97-AF65-F5344CB8AC3E}">
        <p14:creationId xmlns:p14="http://schemas.microsoft.com/office/powerpoint/2010/main" val="3809081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dirty="0"/>
              <a:t>Children notice immediately when parents feel anxious and worried. It can therefore be of value to first give parents all the information and time they need to feel confident about their child starting IC, in order to then be able to support their child. After that, children and parents can get information together on a level adapted to their child. It is important that children and parents understand why they need to start with IC - create trust.</a:t>
            </a:r>
            <a:endParaRPr lang="sv-SE"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13</a:t>
            </a:fld>
            <a:endParaRPr lang="en-US"/>
          </a:p>
        </p:txBody>
      </p:sp>
    </p:spTree>
    <p:extLst>
      <p:ext uri="{BB962C8B-B14F-4D97-AF65-F5344CB8AC3E}">
        <p14:creationId xmlns:p14="http://schemas.microsoft.com/office/powerpoint/2010/main" val="1967965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14</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dirty="0"/>
              <a:t>Although the child at this age is usually not continent, it is important that the child empties the bladder completely to avoid infections and kidney damage. </a:t>
            </a:r>
          </a:p>
          <a:p>
            <a:pPr marL="0" lvl="0" indent="0" algn="l" rtl="0">
              <a:lnSpc>
                <a:spcPct val="80000"/>
              </a:lnSpc>
              <a:spcBef>
                <a:spcPts val="0"/>
              </a:spcBef>
              <a:spcAft>
                <a:spcPts val="0"/>
              </a:spcAft>
              <a:buNone/>
            </a:pPr>
            <a:endParaRPr lang="en-US" dirty="0"/>
          </a:p>
          <a:p>
            <a:pPr marL="0" lvl="0" indent="0" algn="l" rtl="0">
              <a:lnSpc>
                <a:spcPct val="80000"/>
              </a:lnSpc>
              <a:spcBef>
                <a:spcPts val="0"/>
              </a:spcBef>
              <a:spcAft>
                <a:spcPts val="0"/>
              </a:spcAft>
              <a:buNone/>
            </a:pPr>
            <a:r>
              <a:rPr lang="en-US" dirty="0"/>
              <a:t>Placing a pillow under your child's back will give the body an angle that will make it easier to make sure the bladder is completely empty. You can also apply light pressure with your hand over the pubic bone when the urine has stopped flowing before pulling out the catheter. It is good if the child stays in a sitting position when performing IC as soon as the child sits firmly on the potty or toilet seat. </a:t>
            </a:r>
          </a:p>
          <a:p>
            <a:pPr marL="0" lvl="0" indent="0" algn="l" rtl="0">
              <a:lnSpc>
                <a:spcPct val="80000"/>
              </a:lnSpc>
              <a:spcBef>
                <a:spcPts val="0"/>
              </a:spcBef>
              <a:spcAft>
                <a:spcPts val="0"/>
              </a:spcAft>
              <a:buNone/>
            </a:pPr>
            <a:endParaRPr lang="en-US" dirty="0"/>
          </a:p>
          <a:p>
            <a:pPr marL="0" lvl="0" indent="0" algn="l" rtl="0">
              <a:lnSpc>
                <a:spcPct val="80000"/>
              </a:lnSpc>
              <a:spcBef>
                <a:spcPts val="0"/>
              </a:spcBef>
              <a:spcAft>
                <a:spcPts val="0"/>
              </a:spcAft>
              <a:buNone/>
            </a:pPr>
            <a:r>
              <a:rPr lang="en-US" dirty="0"/>
              <a:t>Allow the child to participate, at around 1 year of age or when the child shows an interest in some part of the therapy, e.g. to take out the catheter and open the catheter packaging.</a:t>
            </a:r>
            <a:endParaRPr lang="sv-SE" sz="1200" dirty="0"/>
          </a:p>
        </p:txBody>
      </p:sp>
    </p:spTree>
    <p:extLst>
      <p:ext uri="{BB962C8B-B14F-4D97-AF65-F5344CB8AC3E}">
        <p14:creationId xmlns:p14="http://schemas.microsoft.com/office/powerpoint/2010/main" val="3653010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Teaching the child to urinate using a catheter is a process. Always adapt training to the child’s conditions. Children at this age are often motorically active and have a strong will of their own, which can make it difficult to start IC at this age. For children who have already started IC, this is rarely a problem. It is valuable to let the child participate and learn how to catheterize as early as possible. The training to self-catheterize is adapted individually and with appropriate milestones, all based on the child's cognitive ability and hand function.</a:t>
            </a:r>
            <a:r>
              <a:rPr lang="sv-SE" dirty="0"/>
              <a:t> </a:t>
            </a:r>
          </a:p>
        </p:txBody>
      </p:sp>
      <p:sp>
        <p:nvSpPr>
          <p:cNvPr id="4" name="Platshållare för bildnummer 3"/>
          <p:cNvSpPr>
            <a:spLocks noGrp="1"/>
          </p:cNvSpPr>
          <p:nvPr>
            <p:ph type="sldNum" sz="quarter" idx="5"/>
          </p:nvPr>
        </p:nvSpPr>
        <p:spPr/>
        <p:txBody>
          <a:bodyPr/>
          <a:lstStyle/>
          <a:p>
            <a:fld id="{6D4018D2-26EA-4626-92F2-1F10E443FD0D}" type="slidenum">
              <a:rPr lang="en-US" smtClean="0"/>
              <a:t>15</a:t>
            </a:fld>
            <a:endParaRPr lang="en-US"/>
          </a:p>
        </p:txBody>
      </p:sp>
    </p:spTree>
    <p:extLst>
      <p:ext uri="{BB962C8B-B14F-4D97-AF65-F5344CB8AC3E}">
        <p14:creationId xmlns:p14="http://schemas.microsoft.com/office/powerpoint/2010/main" val="785182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Teaching the child to urinate using a catheter is a process. Always adapt training to the child’s conditions. Children at this age are often motorically active and have a strong will of their own, which can make it difficult to start IC at this age. For children who have already started IC, this is rarely a problem. It is valuable to let the child participate and learn how to catheterize as early as possible. The training to self-catheterize is adapted individually and with appropriate milestones, all based on the child's cognitive ability and hand function.</a:t>
            </a:r>
            <a:endParaRPr lang="sv-SE" sz="1200"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16</a:t>
            </a:fld>
            <a:endParaRPr lang="en-US"/>
          </a:p>
        </p:txBody>
      </p:sp>
    </p:spTree>
    <p:extLst>
      <p:ext uri="{BB962C8B-B14F-4D97-AF65-F5344CB8AC3E}">
        <p14:creationId xmlns:p14="http://schemas.microsoft.com/office/powerpoint/2010/main" val="1030821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of great importance that the </a:t>
            </a:r>
            <a:r>
              <a:rPr lang="en-US" dirty="0" err="1"/>
              <a:t>urotherapist</a:t>
            </a:r>
            <a:r>
              <a:rPr lang="en-US" dirty="0"/>
              <a:t>/nurse creates a trusting and confident relation to the child and family.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the child tell the story of how the bladder and kidneys work using his own imagery (drawing or painting)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urotherapist's</a:t>
            </a:r>
            <a:r>
              <a:rPr lang="en-US" dirty="0"/>
              <a:t> role is to teach IC techniques to parents and children.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kindergartens, preschools and schools, it is usually the parents' task to teach IC and, if necessary, a </a:t>
            </a:r>
            <a:r>
              <a:rPr lang="en-US" dirty="0" err="1"/>
              <a:t>urotherapist</a:t>
            </a:r>
            <a:r>
              <a:rPr lang="en-US" dirty="0"/>
              <a:t>/nurse may participate. The most important thing at this age is to motivate the child to cope with as much of the catheterization process as possible. This means undressing and dressing, remembering the time, going to the toilet, preparing the catheter, washing hands, inserting the catheter, making sure the bladder is empty, removing and disposing of the catheter, getting dressed, washing hands.</a:t>
            </a:r>
            <a:endParaRPr lang="sv-SE" sz="1200" dirty="0">
              <a:effectLst/>
              <a:latin typeface="+mn-lt"/>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6D4018D2-26EA-4626-92F2-1F10E443FD0D}" type="slidenum">
              <a:rPr lang="en-US" smtClean="0"/>
              <a:t>17</a:t>
            </a:fld>
            <a:endParaRPr lang="en-US"/>
          </a:p>
        </p:txBody>
      </p:sp>
    </p:spTree>
    <p:extLst>
      <p:ext uri="{BB962C8B-B14F-4D97-AF65-F5344CB8AC3E}">
        <p14:creationId xmlns:p14="http://schemas.microsoft.com/office/powerpoint/2010/main" val="152591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dirty="0">
                <a:solidFill>
                  <a:srgbClr val="000000"/>
                </a:solidFill>
              </a:rPr>
              <a:t>Just as is shown in published studies it’s of main importance to provide good education and information to the patient before initiating IC, as well as thorough follow-up.</a:t>
            </a:r>
          </a:p>
          <a:p>
            <a:pPr marL="0" lvl="0" indent="0" algn="l" rtl="0">
              <a:spcBef>
                <a:spcPts val="0"/>
              </a:spcBef>
              <a:spcAft>
                <a:spcPts val="0"/>
              </a:spcAft>
              <a:buNone/>
            </a:pPr>
            <a:endParaRPr lang="en-US" sz="1200" b="0" dirty="0">
              <a:solidFill>
                <a:srgbClr val="000000"/>
              </a:solidFill>
            </a:endParaRPr>
          </a:p>
          <a:p>
            <a:pPr marL="0" lvl="0" indent="0" algn="l" rtl="0">
              <a:spcBef>
                <a:spcPts val="0"/>
              </a:spcBef>
              <a:spcAft>
                <a:spcPts val="0"/>
              </a:spcAft>
              <a:buNone/>
            </a:pPr>
            <a:r>
              <a:rPr lang="en-US" sz="1200" b="0" dirty="0">
                <a:solidFill>
                  <a:srgbClr val="000000"/>
                </a:solidFill>
              </a:rPr>
              <a:t>Wellspect offers o wide assortment of information to allow a good start for the patient.</a:t>
            </a:r>
          </a:p>
        </p:txBody>
      </p:sp>
      <p:sp>
        <p:nvSpPr>
          <p:cNvPr id="306" name="Google Shape;30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IC on a child of preschool age requires patience and very careful preparation to avoid a traumatic experience for the child. </a:t>
            </a:r>
          </a:p>
          <a:p>
            <a:r>
              <a:rPr lang="en-US" dirty="0"/>
              <a:t>Build trust with the child - form a team. </a:t>
            </a:r>
          </a:p>
          <a:p>
            <a:endParaRPr lang="en-US" dirty="0"/>
          </a:p>
          <a:p>
            <a:r>
              <a:rPr lang="en-US" dirty="0"/>
              <a:t>Take small steps and agree with the child when it is time to take the next step. </a:t>
            </a:r>
          </a:p>
          <a:p>
            <a:endParaRPr lang="en-US" dirty="0"/>
          </a:p>
          <a:p>
            <a:r>
              <a:rPr lang="en-US" dirty="0"/>
              <a:t>Don't do more than you promised. </a:t>
            </a:r>
          </a:p>
          <a:p>
            <a:endParaRPr lang="en-US" dirty="0"/>
          </a:p>
          <a:p>
            <a:r>
              <a:rPr lang="en-US" dirty="0"/>
              <a:t>Don't promise more than you can keep. </a:t>
            </a:r>
          </a:p>
          <a:p>
            <a:endParaRPr lang="en-US" dirty="0"/>
          </a:p>
          <a:p>
            <a:r>
              <a:rPr lang="en-US" dirty="0"/>
              <a:t>For small children who start IC at an early age, problems rarely arise later when the child has to learn by himself. It has become a routine for both child and parent. The child has already become involved in self-training by IC.</a:t>
            </a:r>
          </a:p>
          <a:p>
            <a:r>
              <a:rPr lang="en-US" dirty="0"/>
              <a:t>It becomes natural for the child to see and learn step by step from his parents.</a:t>
            </a:r>
            <a:endParaRPr lang="sv-SE"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19</a:t>
            </a:fld>
            <a:endParaRPr lang="en-US"/>
          </a:p>
        </p:txBody>
      </p:sp>
    </p:spTree>
    <p:extLst>
      <p:ext uri="{BB962C8B-B14F-4D97-AF65-F5344CB8AC3E}">
        <p14:creationId xmlns:p14="http://schemas.microsoft.com/office/powerpoint/2010/main" val="3686959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1" indent="-228600">
              <a:buFont typeface="+mj-lt"/>
              <a:buAutoNum type="arabicPeriod"/>
            </a:pPr>
            <a:r>
              <a:rPr lang="en-US" dirty="0"/>
              <a:t>Pick out the material needed for IC (catheter and possibly new leakage protection).
Wash your hands.
Prepare the catheter.
Sit in a tested optimal sitting position or stand up.
With one hand: separate the labia.
With the other hand: insert the catheter until the urine begins to flow. 
Hold the catheter until the urine stops flowing.
When the urine has stopped flowing, insert the catheter a little further.
If urine starts to flow again, wait until it stops flowing, then slowly pull out the catheter. 
If the bladder is difficult to empty, put pressure over the abdomen or cough with the catheter left in the bladder.</a:t>
            </a:r>
          </a:p>
          <a:p>
            <a:pPr marL="228600" lvl="1" indent="-457200">
              <a:buFont typeface="+mj-lt"/>
              <a:buAutoNum type="arabicPeriod"/>
            </a:pPr>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Make sure to wash your hands before IC and after using the toilet.</a:t>
            </a:r>
            <a:r>
              <a:rPr lang="en-US" b="0" i="0" dirty="0">
                <a:solidFill>
                  <a:srgbClr val="202124"/>
                </a:solidFill>
                <a:effectLst/>
                <a:latin typeface="arial" panose="020B0604020202020204" pitchFamily="34" charset="0"/>
              </a:rPr>
              <a:t> Hand sanitizer are ideal when in public toilets</a:t>
            </a:r>
            <a:r>
              <a:rPr lang="en-US" dirty="0"/>
              <a:t>. Wash the abdomen once a day, but also in case of fecal leakage and large urine leakage. Do not allow the catheter surface to come into contact with anything before it is inserted into the urethra. When a girl is sure of her anatomy, she moves over to the toilet seat and uses a mirror to see where the urethra is. It is important that the girl gets to know where the urethral opening is and not to have a mirror during the IC procedure.</a:t>
            </a:r>
            <a:endParaRPr lang="sv-SE" dirty="0"/>
          </a:p>
          <a:p>
            <a:pPr marL="0" lvl="1" indent="0">
              <a:buFontTx/>
              <a:buNone/>
            </a:pPr>
            <a:endParaRPr lang="sv-SE" dirty="0"/>
          </a:p>
        </p:txBody>
      </p:sp>
      <p:sp>
        <p:nvSpPr>
          <p:cNvPr id="356" name="Google Shape;35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8252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urinary tract is one of the most vital systems in the human body. That it functions properly is vital for a child's health. When a child is about to start with IC, it is important that children and parents gain knowledge about the anatomy and physiology of the urinary tract, as well as why the child needs to start with 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user guide is a good aid for the patient to read about the therapy before and after the visit. It is important to let the child participate and learn how to catheterize independently as early 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Teaching the child to urinate using a catheter is a long process, always do it on the child’s own conditions. Some impairments may result in learning difficulties, to the effect that the child will not be able to handle the catheterization process as quickly or as independently as normally expected.</a:t>
            </a:r>
            <a:endParaRPr lang="sv-SE" sz="800" dirty="0"/>
          </a:p>
        </p:txBody>
      </p:sp>
      <p:sp>
        <p:nvSpPr>
          <p:cNvPr id="4" name="Slide Number Placeholder 3"/>
          <p:cNvSpPr>
            <a:spLocks noGrp="1"/>
          </p:cNvSpPr>
          <p:nvPr>
            <p:ph type="sldNum" sz="quarter" idx="5"/>
          </p:nvPr>
        </p:nvSpPr>
        <p:spPr/>
        <p:txBody>
          <a:bodyPr/>
          <a:lstStyle/>
          <a:p>
            <a:fld id="{6D4018D2-26EA-4626-92F2-1F10E443FD0D}" type="slidenum">
              <a:rPr lang="en-US" smtClean="0"/>
              <a:t>3</a:t>
            </a:fld>
            <a:endParaRPr lang="en-US"/>
          </a:p>
        </p:txBody>
      </p:sp>
    </p:spTree>
    <p:extLst>
      <p:ext uri="{BB962C8B-B14F-4D97-AF65-F5344CB8AC3E}">
        <p14:creationId xmlns:p14="http://schemas.microsoft.com/office/powerpoint/2010/main" val="1735132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1" indent="-228600" algn="just">
              <a:lnSpc>
                <a:spcPct val="100000"/>
              </a:lnSpc>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Pick out the material needed for IC (catheter and possibly new leakage protection).
Wash your hands.
Prepare the catheter.
Sit in a tested optimal sitting position or stand up.
With one hand: hold the penis outwards/upwards towards the abdomen. 
With the other hand: insert the catheter until the urine begins to flow. 
Hold the catheter until the urine stops flowing.
When the urine has stopped flowing, insert the catheter a little further. 
If urine starts to flow again, wait until it stops flowing, then slowly pull out the catheter.
If the bladder is difficult to empty, put pressure over the abdomen or cough with the catheter left in the bladder.</a:t>
            </a:r>
          </a:p>
          <a:p>
            <a:pPr marL="228600" lvl="1" indent="-457200" algn="just">
              <a:lnSpc>
                <a:spcPct val="100000"/>
              </a:lnSpc>
              <a:buFont typeface="+mj-lt"/>
              <a:buAutoNum type="arabicPeriod"/>
            </a:pP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0" marR="0" lvl="1" indent="0" algn="just" defTabSz="914400" rtl="0" eaLnBrk="1" fontAlgn="auto" latinLnBrk="0" hangingPunct="1">
              <a:lnSpc>
                <a:spcPct val="100000"/>
              </a:lnSpc>
              <a:spcBef>
                <a:spcPts val="0"/>
              </a:spcBef>
              <a:spcAft>
                <a:spcPts val="0"/>
              </a:spcAft>
              <a:buClrTx/>
              <a:buSzTx/>
              <a:buFont typeface="+mj-lt"/>
              <a:buNone/>
              <a:tabLst/>
              <a:defRPr/>
            </a:pPr>
            <a:r>
              <a:rPr lang="en-US" b="0" i="0" dirty="0">
                <a:solidFill>
                  <a:srgbClr val="202124"/>
                </a:solidFill>
                <a:effectLst/>
                <a:latin typeface="arial" panose="020B0604020202020204" pitchFamily="34" charset="0"/>
              </a:rPr>
              <a:t>Make sure to wash your hands before IC and after using the toilet. Hand sanitizer are ideal when in public toilets. Wash the abdomen once a day, but also in case of </a:t>
            </a:r>
            <a:r>
              <a:rPr lang="en-US" b="0" i="0" dirty="0" err="1">
                <a:solidFill>
                  <a:srgbClr val="202124"/>
                </a:solidFill>
                <a:effectLst/>
                <a:latin typeface="arial" panose="020B0604020202020204" pitchFamily="34" charset="0"/>
              </a:rPr>
              <a:t>faecal</a:t>
            </a:r>
            <a:r>
              <a:rPr lang="en-US" b="0" i="0" dirty="0">
                <a:solidFill>
                  <a:srgbClr val="202124"/>
                </a:solidFill>
                <a:effectLst/>
                <a:latin typeface="arial" panose="020B0604020202020204" pitchFamily="34" charset="0"/>
              </a:rPr>
              <a:t> leakage and large urine leakage. Do not allow the catheter surface to come into contact with anything before it is inserted into the urethra.</a:t>
            </a:r>
            <a:endParaRPr lang="sv-SE" dirty="0"/>
          </a:p>
          <a:p>
            <a:pPr marL="0" lvl="1" indent="0" algn="just">
              <a:lnSpc>
                <a:spcPct val="100000"/>
              </a:lnSpc>
              <a:buFont typeface="+mj-lt"/>
              <a:buNone/>
            </a:pPr>
            <a:endParaRPr lang="sv-SE"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56" name="Google Shape;35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86236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Make sure to wash your hands before IC and after.</a:t>
            </a:r>
            <a:r>
              <a:rPr lang="en-US" b="0" i="0" dirty="0">
                <a:solidFill>
                  <a:srgbClr val="202124"/>
                </a:solidFill>
                <a:effectLst/>
                <a:latin typeface="arial" panose="020B0604020202020204" pitchFamily="34" charset="0"/>
              </a:rPr>
              <a:t> Hand sanitizer are ideal when in public toilets</a:t>
            </a:r>
            <a:r>
              <a:rPr lang="en-US" dirty="0"/>
              <a:t>. Wash the abdomen once a day, but also in case of </a:t>
            </a:r>
            <a:r>
              <a:rPr lang="en-US" dirty="0" err="1"/>
              <a:t>faecal</a:t>
            </a:r>
            <a:r>
              <a:rPr lang="en-US" dirty="0"/>
              <a:t> leakage and large urine leakage. Do not allow the catheter surface to come into contact with anything before it is inserted into the urethra. When a girl is sure of her anatomy, she moves over to the toilet seat and uses a mirror to see where the urethra is. It is important that the girl gets to know where the urethral opening is and not to have a mirror during the IC procedure.</a:t>
            </a:r>
            <a:endParaRPr lang="sv-SE" dirty="0"/>
          </a:p>
          <a:p>
            <a:endParaRPr lang="sv-SE" dirty="0"/>
          </a:p>
          <a:p>
            <a:pPr marL="226800" lvl="1" indent="-226800">
              <a:buFont typeface="+mj-lt"/>
              <a:buAutoNum type="arabicPeriod"/>
            </a:pPr>
            <a:r>
              <a:rPr lang="en-US" sz="3200" dirty="0"/>
              <a:t>Pick out the material needed for IC (catheter and possibly new leakage protection).
Wash your hands.
Prepare the catheter.
Sit in a tested optimal sitting position or stand up.
 With one hand: separate the labia.
 With the other hand: insert the catheter until the urine begins to flow. 
Hold the catheter until the urine stops flowing.
When the urine has stopped flowing, insert the catheter a little further.
If urine starts to flow again, wait until it stops flowing, then slowly pull out the catheter. 
If the bladder is difficult to empty, put pressure over the abdomen or cough with the catheter left in the bladder.</a:t>
            </a:r>
            <a:endParaRPr lang="sv-SE" sz="3200"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22</a:t>
            </a:fld>
            <a:endParaRPr lang="en-US"/>
          </a:p>
        </p:txBody>
      </p:sp>
    </p:spTree>
    <p:extLst>
      <p:ext uri="{BB962C8B-B14F-4D97-AF65-F5344CB8AC3E}">
        <p14:creationId xmlns:p14="http://schemas.microsoft.com/office/powerpoint/2010/main" val="3794192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6800" lvl="1" indent="-226800" algn="just">
              <a:lnSpc>
                <a:spcPct val="100000"/>
              </a:lnSpc>
              <a:buFont typeface="+mj-lt"/>
              <a:buAutoNum type="arabicPeriod"/>
            </a:pPr>
            <a:r>
              <a:rPr lang="en-US" sz="3200" dirty="0">
                <a:latin typeface="Calibri" panose="020F0502020204030204" pitchFamily="34" charset="0"/>
                <a:ea typeface="Calibri" panose="020F0502020204030204" pitchFamily="34" charset="0"/>
                <a:cs typeface="Calibri" panose="020F0502020204030204" pitchFamily="34" charset="0"/>
              </a:rPr>
              <a:t>Pick out the material needed for IC (catheter and possibly new leakage protection).
Wash your hands.
Prepare the catheter.
Sit in a tested optimal sitting position or stand up.
With one hand: hold the penis outwards/upwards towards the abdomen. 
With the other hand: insert the catheter until the urine begins to flow. 
Hold the catheter until the urine stops flowing.
 When the urine has stopped flowing, insert the catheter a little further. 
If urine starts to flow again, wait until it stops flowing, then slowly pull out the catheter.
If the bladder is difficult to empty, put pressure over the abdomen or cough with the catheter left in the bladder.</a:t>
            </a:r>
            <a:endParaRPr lang="sv-SE" sz="3200" dirty="0">
              <a:effectLst/>
              <a:latin typeface="Calibri" panose="020F0502020204030204" pitchFamily="34" charset="0"/>
              <a:ea typeface="Calibri" panose="020F0502020204030204" pitchFamily="34" charset="0"/>
              <a:cs typeface="Calibri" panose="020F0502020204030204" pitchFamily="34" charset="0"/>
            </a:endParaRPr>
          </a:p>
          <a:p>
            <a:pPr marL="277813" marR="0" lvl="1" indent="-277813"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srgbClr val="2B55B4"/>
              </a:solidFill>
              <a:effectLst/>
              <a:uLnTx/>
              <a:uFillTx/>
              <a:latin typeface="Calibri Light" panose="020F0302020204030204"/>
              <a:ea typeface="Calibri" panose="020F0502020204030204" pitchFamily="34" charset="0"/>
              <a:cs typeface="Calibri" panose="020F0502020204030204" pitchFamily="34" charset="0"/>
            </a:endParaRPr>
          </a:p>
          <a:p>
            <a:r>
              <a:rPr lang="en-US" b="0" i="0" dirty="0">
                <a:solidFill>
                  <a:srgbClr val="202124"/>
                </a:solidFill>
                <a:effectLst/>
                <a:latin typeface="arial" panose="020B0604020202020204" pitchFamily="34" charset="0"/>
              </a:rPr>
              <a:t>Make sure to wash your hands before IC and after using the toilet. Hand sanitizer are ideal when in public toilets. Wash the abdomen once a day, but also in case of </a:t>
            </a:r>
            <a:r>
              <a:rPr lang="en-US" b="0" i="0" dirty="0" err="1">
                <a:solidFill>
                  <a:srgbClr val="202124"/>
                </a:solidFill>
                <a:effectLst/>
                <a:latin typeface="arial" panose="020B0604020202020204" pitchFamily="34" charset="0"/>
              </a:rPr>
              <a:t>faecal</a:t>
            </a:r>
            <a:r>
              <a:rPr lang="en-US" b="0" i="0" dirty="0">
                <a:solidFill>
                  <a:srgbClr val="202124"/>
                </a:solidFill>
                <a:effectLst/>
                <a:latin typeface="arial" panose="020B0604020202020204" pitchFamily="34" charset="0"/>
              </a:rPr>
              <a:t> leakage and large urine leakage. Do not allow the catheter surface to come into contact with anything before it is inserted into the urethra.</a:t>
            </a:r>
            <a:endParaRPr lang="sv-SE"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2787960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24</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IC is considered gold standard for bladder emptying when bladder management is needed. IC is associated to a much lower level of complications compared to indwelling and suprapubic catheterization.  IC mimic the natural way of emptying the bladder. </a:t>
            </a:r>
            <a:endParaRPr lang="en-US" sz="800" i="1" dirty="0"/>
          </a:p>
        </p:txBody>
      </p:sp>
    </p:spTree>
    <p:extLst>
      <p:ext uri="{BB962C8B-B14F-4D97-AF65-F5344CB8AC3E}">
        <p14:creationId xmlns:p14="http://schemas.microsoft.com/office/powerpoint/2010/main" val="2639951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25</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800" dirty="0"/>
              <a:t>Incomplete emptying may be due to constipation. A full bowel presses on the bladder and makes it difficult to empty urine using the catheter. </a:t>
            </a:r>
          </a:p>
          <a:p>
            <a:pPr marL="0" lvl="0" indent="0" algn="l" rtl="0">
              <a:lnSpc>
                <a:spcPct val="80000"/>
              </a:lnSpc>
              <a:spcBef>
                <a:spcPts val="0"/>
              </a:spcBef>
              <a:spcAft>
                <a:spcPts val="0"/>
              </a:spcAft>
              <a:buNone/>
            </a:pPr>
            <a:endParaRPr lang="en-US" sz="800" dirty="0"/>
          </a:p>
          <a:p>
            <a:pPr marL="0" lvl="0" indent="0" algn="l" rtl="0">
              <a:lnSpc>
                <a:spcPct val="80000"/>
              </a:lnSpc>
              <a:spcBef>
                <a:spcPts val="0"/>
              </a:spcBef>
              <a:spcAft>
                <a:spcPts val="0"/>
              </a:spcAft>
              <a:buNone/>
            </a:pPr>
            <a:r>
              <a:rPr lang="en-US" sz="800" dirty="0"/>
              <a:t>A catheter that is too thin results in poorer flow, and the often-occurring white sediment in the bladder, which consists of salts, dead cells, bacteria, etc. has difficulty emptying. </a:t>
            </a:r>
          </a:p>
          <a:p>
            <a:pPr marL="0" lvl="0" indent="0" algn="l" rtl="0">
              <a:lnSpc>
                <a:spcPct val="80000"/>
              </a:lnSpc>
              <a:spcBef>
                <a:spcPts val="0"/>
              </a:spcBef>
              <a:spcAft>
                <a:spcPts val="0"/>
              </a:spcAft>
              <a:buNone/>
            </a:pPr>
            <a:endParaRPr lang="en-US" sz="800" dirty="0"/>
          </a:p>
          <a:p>
            <a:pPr marL="0" lvl="0" indent="0" algn="l" rtl="0">
              <a:lnSpc>
                <a:spcPct val="80000"/>
              </a:lnSpc>
              <a:spcBef>
                <a:spcPts val="0"/>
              </a:spcBef>
              <a:spcAft>
                <a:spcPts val="0"/>
              </a:spcAft>
              <a:buNone/>
            </a:pPr>
            <a:r>
              <a:rPr lang="en-US" sz="800" dirty="0"/>
              <a:t>Optimize the child's sitting position or emptying position. </a:t>
            </a:r>
          </a:p>
          <a:p>
            <a:pPr marL="0" lvl="0" indent="0" algn="l" rtl="0">
              <a:lnSpc>
                <a:spcPct val="80000"/>
              </a:lnSpc>
              <a:spcBef>
                <a:spcPts val="0"/>
              </a:spcBef>
              <a:spcAft>
                <a:spcPts val="0"/>
              </a:spcAft>
              <a:buNone/>
            </a:pPr>
            <a:r>
              <a:rPr lang="en-US" sz="800" dirty="0"/>
              <a:t>A thin catheter is more pointed, which can increase the risk of </a:t>
            </a:r>
            <a:r>
              <a:rPr lang="en-US" sz="800" dirty="0">
                <a:highlight>
                  <a:srgbClr val="FFFF00"/>
                </a:highlight>
              </a:rPr>
              <a:t>false passage in </a:t>
            </a:r>
            <a:r>
              <a:rPr lang="en-US" sz="800" dirty="0"/>
              <a:t>boys. </a:t>
            </a:r>
          </a:p>
          <a:p>
            <a:pPr marL="0" lvl="0" indent="0" algn="l" rtl="0">
              <a:lnSpc>
                <a:spcPct val="80000"/>
              </a:lnSpc>
              <a:spcBef>
                <a:spcPts val="0"/>
              </a:spcBef>
              <a:spcAft>
                <a:spcPts val="0"/>
              </a:spcAft>
              <a:buNone/>
            </a:pPr>
            <a:endParaRPr lang="en-US" sz="800" dirty="0"/>
          </a:p>
          <a:p>
            <a:pPr marL="0" lvl="0" indent="0" algn="l" rtl="0">
              <a:lnSpc>
                <a:spcPct val="80000"/>
              </a:lnSpc>
              <a:spcBef>
                <a:spcPts val="0"/>
              </a:spcBef>
              <a:spcAft>
                <a:spcPts val="0"/>
              </a:spcAft>
              <a:buNone/>
            </a:pPr>
            <a:r>
              <a:rPr lang="en-US" sz="800" dirty="0"/>
              <a:t>A catheter that is pulled out too quickly, before the bladder is empty, can be the cause of incomplete emptying. </a:t>
            </a:r>
          </a:p>
          <a:p>
            <a:pPr marL="0" lvl="0" indent="0" algn="l" rtl="0">
              <a:lnSpc>
                <a:spcPct val="80000"/>
              </a:lnSpc>
              <a:spcBef>
                <a:spcPts val="0"/>
              </a:spcBef>
              <a:spcAft>
                <a:spcPts val="0"/>
              </a:spcAft>
              <a:buNone/>
            </a:pPr>
            <a:endParaRPr lang="en-US" sz="800" dirty="0"/>
          </a:p>
          <a:p>
            <a:pPr marL="0" lvl="0" indent="0" algn="l" rtl="0">
              <a:lnSpc>
                <a:spcPct val="80000"/>
              </a:lnSpc>
              <a:spcBef>
                <a:spcPts val="0"/>
              </a:spcBef>
              <a:spcAft>
                <a:spcPts val="0"/>
              </a:spcAft>
              <a:buNone/>
            </a:pPr>
            <a:r>
              <a:rPr lang="en-US" sz="800" dirty="0"/>
              <a:t>Streaks of blood on the catheter are common during the first month of IC treatment and do not require any action. </a:t>
            </a:r>
          </a:p>
          <a:p>
            <a:pPr marL="0" lvl="0" indent="0" algn="l" rtl="0">
              <a:lnSpc>
                <a:spcPct val="80000"/>
              </a:lnSpc>
              <a:spcBef>
                <a:spcPts val="0"/>
              </a:spcBef>
              <a:spcAft>
                <a:spcPts val="0"/>
              </a:spcAft>
              <a:buNone/>
            </a:pPr>
            <a:endParaRPr lang="en-US" sz="800" dirty="0"/>
          </a:p>
          <a:p>
            <a:pPr marL="0" lvl="0" indent="0" algn="l" rtl="0">
              <a:lnSpc>
                <a:spcPct val="80000"/>
              </a:lnSpc>
              <a:spcBef>
                <a:spcPts val="0"/>
              </a:spcBef>
              <a:spcAft>
                <a:spcPts val="0"/>
              </a:spcAft>
              <a:buNone/>
            </a:pPr>
            <a:r>
              <a:rPr lang="en-US" sz="800" dirty="0"/>
              <a:t>Bladder stones are usually due to poor emptying technique and/or the presence of stone-forming bacteria. </a:t>
            </a:r>
          </a:p>
          <a:p>
            <a:pPr marL="0" lvl="0" indent="0" algn="l" rtl="0">
              <a:lnSpc>
                <a:spcPct val="80000"/>
              </a:lnSpc>
              <a:spcBef>
                <a:spcPts val="0"/>
              </a:spcBef>
              <a:spcAft>
                <a:spcPts val="0"/>
              </a:spcAft>
              <a:buNone/>
            </a:pPr>
            <a:endParaRPr lang="en-US" sz="800" dirty="0"/>
          </a:p>
          <a:p>
            <a:pPr marL="0" lvl="0" indent="0" algn="l" rtl="0">
              <a:lnSpc>
                <a:spcPct val="80000"/>
              </a:lnSpc>
              <a:spcBef>
                <a:spcPts val="0"/>
              </a:spcBef>
              <a:spcAft>
                <a:spcPts val="0"/>
              </a:spcAft>
              <a:buNone/>
            </a:pPr>
            <a:r>
              <a:rPr lang="en-US" sz="800" dirty="0"/>
              <a:t>Epididymitis (inflammation of the epididymis) is uncommon in young boys but can occur in connection with IC. </a:t>
            </a:r>
          </a:p>
          <a:p>
            <a:pPr marL="0" lvl="0" indent="0" algn="l" rtl="0">
              <a:lnSpc>
                <a:spcPct val="80000"/>
              </a:lnSpc>
              <a:spcBef>
                <a:spcPts val="0"/>
              </a:spcBef>
              <a:spcAft>
                <a:spcPts val="0"/>
              </a:spcAft>
              <a:buNone/>
            </a:pPr>
            <a:endParaRPr lang="en-US" sz="800" dirty="0"/>
          </a:p>
          <a:p>
            <a:pPr marL="0" lvl="0" indent="0" algn="l" rtl="0">
              <a:lnSpc>
                <a:spcPct val="80000"/>
              </a:lnSpc>
              <a:spcBef>
                <a:spcPts val="0"/>
              </a:spcBef>
              <a:spcAft>
                <a:spcPts val="0"/>
              </a:spcAft>
              <a:buNone/>
            </a:pPr>
            <a:r>
              <a:rPr lang="en-US" sz="800" dirty="0"/>
              <a:t>Studies show that if a person can insert the catheter himself/herself, fewer infections and damage to the urethra occur.</a:t>
            </a:r>
            <a:endParaRPr lang="sv-SE" sz="500" b="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4429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urethral opening in girls can sometimes be difficult to find due to its varying location. It is therefore important that the girl knows her anatomy and knows where the urethra is before starting to train with the catheter. It can be helpful for the girl to lie on a bunk and use a mirror to show where the urethra is. When the girl is sure of her anatomy, she moves over to the toilet seat, where she also uses a mirror to locate the urethra. Then she starts trying to insert the catheter without the use of a mirror.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it is difficult to locate the urethral opening, anesthetic gel can be injected into the nearby area to fill the lower part of the urethra, which is then seen as an enlarged dark opening.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small boys, the foreskin does not need to be pulled back completely before the catheter is inserted into the urethra, but the urethral orifice must be visible, so that the catheter does not find its way around under the foreskin.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case of sphincter resistance, the catheter forms an "S". It is then advisable to wait a few minutes with the catheter in place in the urethra. The child can take a deep breath and then a new catheterization attempt is made just as the child exhales. It is good for children and young people who use IC to get to share the experience with others who also use IC. It is also positive with different reward systems that encourage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Store catheters in different places where the child usually spends time: at grandma's, in the car, at mother's workplace, etc.</a:t>
            </a:r>
            <a:endParaRPr lang="sv-SE" sz="1200" dirty="0">
              <a:effectLst/>
              <a:latin typeface="+mn-lt"/>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6D4018D2-26EA-4626-92F2-1F10E443FD0D}" type="slidenum">
              <a:rPr lang="en-US" smtClean="0"/>
              <a:t>26</a:t>
            </a:fld>
            <a:endParaRPr lang="en-US"/>
          </a:p>
        </p:txBody>
      </p:sp>
    </p:spTree>
    <p:extLst>
      <p:ext uri="{BB962C8B-B14F-4D97-AF65-F5344CB8AC3E}">
        <p14:creationId xmlns:p14="http://schemas.microsoft.com/office/powerpoint/2010/main" val="1642809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Intermittent Catheterization (IC) is a safe and effective method that involves regularly emptying the bladder with a disposable catheter by the individual or by another person (caregiver).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Available clinical evidence support the strategy of always considering IC as the first choice, before considering the use of an indwelling catheter.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Intermittent Catheterization is similar to normal bladder emptying and has very few contraindications. The bladder is regularly emptied under low pressure.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Preserved health of the upper urinary tract, preserved kidney function and reduced risk of UTI are the main reasons for recommending IC.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biggest benefits for the child starting with IC are being able to be continent and independent.</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Platshållare för bildnummer 3"/>
          <p:cNvSpPr>
            <a:spLocks noGrp="1"/>
          </p:cNvSpPr>
          <p:nvPr>
            <p:ph type="sldNum" sz="quarter" idx="5"/>
          </p:nvPr>
        </p:nvSpPr>
        <p:spPr/>
        <p:txBody>
          <a:bodyPr/>
          <a:lstStyle/>
          <a:p>
            <a:fld id="{6D4018D2-26EA-4626-92F2-1F10E443FD0D}" type="slidenum">
              <a:rPr lang="en-US" smtClean="0"/>
              <a:t>27</a:t>
            </a:fld>
            <a:endParaRPr lang="en-US"/>
          </a:p>
        </p:txBody>
      </p:sp>
    </p:spTree>
    <p:extLst>
      <p:ext uri="{BB962C8B-B14F-4D97-AF65-F5344CB8AC3E}">
        <p14:creationId xmlns:p14="http://schemas.microsoft.com/office/powerpoint/2010/main" val="390281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Not being able to completely empty the bladder in a normal way is more common than you’d think. Every year, many children are born who, for various reasons, cannot urinate or pee like others do. Older children (and adults) may also have problems urinating due to illness, injury, surgery or medication. To some people, these problems are temporary, while others will endure them for the rest of their lives. </a:t>
            </a:r>
          </a:p>
          <a:p>
            <a:endParaRPr lang="en-US" dirty="0"/>
          </a:p>
          <a:p>
            <a:r>
              <a:rPr lang="en-US" dirty="0"/>
              <a:t>Today, most people who experience this type of problem are helped by a therapy called Intermittent Catheterization (IC). Which means that under clean conditions, via the urethra, the bladder is emptied with a catheter, after which the catheter is pulled out again. </a:t>
            </a:r>
          </a:p>
          <a:p>
            <a:endParaRPr lang="en-US" dirty="0"/>
          </a:p>
          <a:p>
            <a:r>
              <a:rPr lang="en-US" dirty="0"/>
              <a:t>In the 1960s, </a:t>
            </a:r>
            <a:r>
              <a:rPr lang="en-US" dirty="0" err="1"/>
              <a:t>Hinnan</a:t>
            </a:r>
            <a:r>
              <a:rPr lang="en-US" dirty="0"/>
              <a:t> observed that when E.coli was instilled into a healthy bladder, no infection occurred when the patient was able to empty the bladder completely. Jack </a:t>
            </a:r>
            <a:r>
              <a:rPr lang="en-US" dirty="0" err="1"/>
              <a:t>Lapides</a:t>
            </a:r>
            <a:r>
              <a:rPr lang="en-US" dirty="0"/>
              <a:t> then concluded that for patients with difficulty emptying the bladder “Intermittent Catheterization should be a harmless procedure, provided the bladder is not distended. </a:t>
            </a:r>
            <a:r>
              <a:rPr lang="en-US" dirty="0">
                <a:solidFill>
                  <a:srgbClr val="FF0000"/>
                </a:solidFill>
              </a:rPr>
              <a:t>Furthermore, a clean and not aseptic technique should be sufficient as any bacteria introduced by the catheter will be neutralized by the resistance of the host”. </a:t>
            </a:r>
          </a:p>
          <a:p>
            <a:endParaRPr lang="en-US" dirty="0"/>
          </a:p>
          <a:p>
            <a:r>
              <a:rPr lang="en-US" dirty="0"/>
              <a:t>Intermittent Catheterization (IC) is a well-proven method that was started by Dr. Jack </a:t>
            </a:r>
            <a:r>
              <a:rPr lang="en-US" dirty="0" err="1"/>
              <a:t>Lapides</a:t>
            </a:r>
            <a:r>
              <a:rPr lang="en-US" dirty="0"/>
              <a:t> in the 1970s. He stated that it was more important to achieve regular emptying of the bladder than to perform sterile treatment. He introduced the concept IC and this therapy has since then been the most important emptying method when the individual's own bladder emptying ability does not work satisfactorily. </a:t>
            </a:r>
          </a:p>
          <a:p>
            <a:endParaRPr lang="en-US" dirty="0"/>
          </a:p>
          <a:p>
            <a:r>
              <a:rPr lang="en-US" dirty="0"/>
              <a:t>Catheters for IC are available in different sizes and models.</a:t>
            </a:r>
            <a:endParaRPr lang="sv-SE"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4</a:t>
            </a:fld>
            <a:endParaRPr lang="en-US"/>
          </a:p>
        </p:txBody>
      </p:sp>
    </p:spTree>
    <p:extLst>
      <p:ext uri="{BB962C8B-B14F-4D97-AF65-F5344CB8AC3E}">
        <p14:creationId xmlns:p14="http://schemas.microsoft.com/office/powerpoint/2010/main" val="4047808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dirty="0"/>
              <a:t>The main task of the kidneys is to purify the blood. The kidneys filter the blood and form urine, which is carried down to the bladder with the help of the peristalsis of the ureters. The kidneys regulate the water and salt balance in the body. With the urine, residual products from the metabolism, urea, as well as medicines and other substances foreign to the body are removed. The kidneys also participate, among other things, in the regulation of blood pressure. The fluid balance is ensured by the kidneys regulating the amount of urine so that the urine becomes more concentrated if the body is dehydrated, and more diluted and increases in volume if one has had a lot to drink. </a:t>
            </a:r>
          </a:p>
          <a:p>
            <a:pPr marL="0" lvl="0" indent="0" algn="l" rtl="0">
              <a:lnSpc>
                <a:spcPct val="80000"/>
              </a:lnSpc>
              <a:spcBef>
                <a:spcPts val="0"/>
              </a:spcBef>
              <a:spcAft>
                <a:spcPts val="0"/>
              </a:spcAft>
              <a:buNone/>
            </a:pPr>
            <a:endParaRPr lang="en-US" dirty="0"/>
          </a:p>
          <a:p>
            <a:pPr marL="0" lvl="0" indent="0" algn="l" rtl="0">
              <a:lnSpc>
                <a:spcPct val="80000"/>
              </a:lnSpc>
              <a:spcBef>
                <a:spcPts val="0"/>
              </a:spcBef>
              <a:spcAft>
                <a:spcPts val="0"/>
              </a:spcAft>
              <a:buNone/>
            </a:pPr>
            <a:r>
              <a:rPr lang="en-US" dirty="0"/>
              <a:t>The bladder is a muscle-lined sac that stores and empties urine. This muscle is called the detrusor muscle. The bladder collects and stores urine until the need to urinate. The urethra is surrounded by two circular muscles called sphincters that keep urine from leaking out of the bladder. The internal sphincter works involuntarily while the external by willpower, which means that it can be controlled by squeezing. </a:t>
            </a:r>
          </a:p>
          <a:p>
            <a:pPr marL="0" lvl="0" indent="0" algn="l" rtl="0">
              <a:lnSpc>
                <a:spcPct val="80000"/>
              </a:lnSpc>
              <a:spcBef>
                <a:spcPts val="0"/>
              </a:spcBef>
              <a:spcAft>
                <a:spcPts val="0"/>
              </a:spcAft>
              <a:buNone/>
            </a:pPr>
            <a:endParaRPr lang="en-US" dirty="0"/>
          </a:p>
          <a:p>
            <a:pPr marL="0" lvl="0" indent="0" algn="l" rtl="0">
              <a:lnSpc>
                <a:spcPct val="80000"/>
              </a:lnSpc>
              <a:spcBef>
                <a:spcPts val="0"/>
              </a:spcBef>
              <a:spcAft>
                <a:spcPts val="0"/>
              </a:spcAft>
              <a:buNone/>
            </a:pPr>
            <a:r>
              <a:rPr lang="en-US" dirty="0"/>
              <a:t>When the bladder is full, the pressure in the urethra is higher than the pressure in the bladder. When it's time to pee, the bladder sends a message to the brain that it needs to be emptied soon. When it's time to urinate, the brain sends signals via the spinal cord to the bladder muscle, which contracts and the sphincters relax, making the urine flow out through the urethra. </a:t>
            </a:r>
          </a:p>
          <a:p>
            <a:pPr marL="0" lvl="0" indent="0" algn="l" rtl="0">
              <a:lnSpc>
                <a:spcPct val="80000"/>
              </a:lnSpc>
              <a:spcBef>
                <a:spcPts val="0"/>
              </a:spcBef>
              <a:spcAft>
                <a:spcPts val="0"/>
              </a:spcAft>
              <a:buNone/>
            </a:pPr>
            <a:endParaRPr lang="en-US" dirty="0"/>
          </a:p>
          <a:p>
            <a:pPr marL="0" lvl="0" indent="0" algn="l" rtl="0">
              <a:lnSpc>
                <a:spcPct val="80000"/>
              </a:lnSpc>
              <a:spcBef>
                <a:spcPts val="0"/>
              </a:spcBef>
              <a:spcAft>
                <a:spcPts val="0"/>
              </a:spcAft>
              <a:buNone/>
            </a:pPr>
            <a:r>
              <a:rPr lang="en-US" dirty="0"/>
              <a:t>In girls, the urethra is straight and only a few centimeters long. It opens just above the vagina. In boys, the urethra is longer, S-shaped, and opens at the tip of the penis.</a:t>
            </a:r>
            <a:endParaRPr lang="sv-SE" sz="1200" dirty="0">
              <a:latin typeface="+mn-lt"/>
            </a:endParaRPr>
          </a:p>
        </p:txBody>
      </p:sp>
    </p:spTree>
    <p:extLst>
      <p:ext uri="{BB962C8B-B14F-4D97-AF65-F5344CB8AC3E}">
        <p14:creationId xmlns:p14="http://schemas.microsoft.com/office/powerpoint/2010/main" val="747059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kern="1200" dirty="0">
                <a:solidFill>
                  <a:schemeClr val="tx1"/>
                </a:solidFill>
                <a:latin typeface="+mn-lt"/>
                <a:ea typeface="+mn-ea"/>
                <a:cs typeface="+mn-cs"/>
              </a:rPr>
              <a:t>Adequate bladder function requires an interaction between the autonomic, non-volitionally controlled, and the somatic, volitionally controlled, nervous system. It happens through a very complicated reflex system and interaction between conscious control from the brain and unconscious control of smooth muscles in the bladder and urethra. It also presupposes that the nervous control of both afferent and efferent systems functions in the centers in the brain, brainstem, spinal cord and the peripheral nerves to the bladder and the muscles and mucous membranes of the urethra – all important to the urinary tract. In the fully developed individual, the bladder and urethra work as a unit controlled by the nervous system. </a:t>
            </a:r>
          </a:p>
          <a:p>
            <a:pPr marL="174708" marR="0" lvl="0" indent="-98508"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Bladder emptying is controlled from three levels in the central nervous system; the brain's frontal lobe (Central Micturition Center, CMC) with voluntary control, micturition center in the brainstem (</a:t>
            </a:r>
            <a:r>
              <a:rPr lang="en-US" dirty="0" err="1"/>
              <a:t>Pontina</a:t>
            </a:r>
            <a:r>
              <a:rPr lang="en-US" dirty="0"/>
              <a:t> Micturition Center, PMC) and in the lower part of the spinal cord (Sacral Micturition Center). It is in CMC that we actively make the decision to delay or allow bladder emptying. When the decision is made that it is time to urinate, the CMC sends a signal to the PMC upon which the bladder contracts and the sphincter relaxes. The Sacral Reflex Center is located in the lower part of the spinal cord. It is where the nerves that are important for bladder function; the peripheral nerves, branch off from the spinal cord. There are mainly three nerves that come from the spinal cord: The Hypogastric Nerve which is responsible for the active relaxation of the bladder muscles during filling. The Nervus </a:t>
            </a:r>
            <a:r>
              <a:rPr lang="en-US" dirty="0" err="1"/>
              <a:t>Pelvicus</a:t>
            </a:r>
            <a:r>
              <a:rPr lang="en-US" dirty="0"/>
              <a:t>, which ensures that the bladder contracts and the urethra relaxes during micturition. The third nerve, Nervus </a:t>
            </a:r>
            <a:r>
              <a:rPr lang="en-US" dirty="0" err="1"/>
              <a:t>Pudendalis</a:t>
            </a:r>
            <a:r>
              <a:rPr lang="en-US" dirty="0"/>
              <a:t> is a somatic nerve, i.e. a nerve that we can influence with our will. When the bladder becomes full, stress receptors in the bladder wall are activated and an emptying signal is registered. This is done by the CMC sending a signal to the PMC, which coordinates the sphincter and detrusor.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Command centers:</a:t>
            </a:r>
          </a:p>
          <a:p>
            <a:pPr marL="0" lvl="0" indent="0" algn="l" rtl="0">
              <a:spcBef>
                <a:spcPts val="0"/>
              </a:spcBef>
              <a:spcAft>
                <a:spcPts val="0"/>
              </a:spcAft>
              <a:buNone/>
            </a:pPr>
            <a:r>
              <a:rPr lang="en-US" dirty="0"/>
              <a:t>The Cerebral Micturition Centre, CMC</a:t>
            </a:r>
          </a:p>
          <a:p>
            <a:pPr marL="0" lvl="0" indent="0" algn="l" rtl="0">
              <a:spcBef>
                <a:spcPts val="0"/>
              </a:spcBef>
              <a:spcAft>
                <a:spcPts val="0"/>
              </a:spcAft>
              <a:buNone/>
            </a:pPr>
            <a:r>
              <a:rPr lang="en-US" dirty="0"/>
              <a:t>The Cerebral Micturition Centre is located in the frontal lobe of the brain. This is where we actively make the decision to delay or allow bladder emptying. This is done by sending a signal to the pontine micturition center.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Pontine Micturition Centre, PMC</a:t>
            </a:r>
          </a:p>
          <a:p>
            <a:pPr marL="0" lvl="0" indent="0" algn="l" rtl="0">
              <a:spcBef>
                <a:spcPts val="0"/>
              </a:spcBef>
              <a:spcAft>
                <a:spcPts val="0"/>
              </a:spcAft>
              <a:buNone/>
            </a:pPr>
            <a:r>
              <a:rPr lang="en-US" dirty="0"/>
              <a:t>Located in the brainstem, the PMC co-ordinates the sphincter and bladder muscles. It acts like an on/off switch. When you want to delay bladder emptying, the PMC sends signals down the spinal cord, through the sacral reflex </a:t>
            </a:r>
            <a:r>
              <a:rPr lang="en-US" dirty="0" err="1"/>
              <a:t>centre</a:t>
            </a:r>
            <a:r>
              <a:rPr lang="en-US" dirty="0"/>
              <a:t>, to keep the bladder relaxed and the sphincter contracted. When you decide it is appropriate to urinate, the PMC allows the bladder to contract and the sphincter to relax.</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Sacral Reflex Centre</a:t>
            </a:r>
          </a:p>
          <a:p>
            <a:pPr marL="0" lvl="0" indent="0" algn="l" rtl="0">
              <a:spcBef>
                <a:spcPts val="0"/>
              </a:spcBef>
              <a:spcAft>
                <a:spcPts val="0"/>
              </a:spcAft>
              <a:buNone/>
            </a:pPr>
            <a:r>
              <a:rPr lang="en-US" dirty="0"/>
              <a:t>The sacral reflex center is located in the lower part of the spinal cord. This is where the nerves that are important for bladder function, the peripheral nerves, branch out from the spinal cord.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Peripheral nerves</a:t>
            </a:r>
          </a:p>
          <a:p>
            <a:pPr marL="0" lvl="0" indent="0" algn="l" rtl="0">
              <a:spcBef>
                <a:spcPts val="0"/>
              </a:spcBef>
              <a:spcAft>
                <a:spcPts val="0"/>
              </a:spcAft>
              <a:buNone/>
            </a:pPr>
            <a:r>
              <a:rPr lang="en-US" dirty="0"/>
              <a:t>The PMC is helped by three nerves that emanate from the spinal cord: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Hypogastric Nerve </a:t>
            </a:r>
          </a:p>
          <a:p>
            <a:pPr marL="0" lvl="0" indent="0" algn="l" rtl="0">
              <a:spcBef>
                <a:spcPts val="0"/>
              </a:spcBef>
              <a:spcAft>
                <a:spcPts val="0"/>
              </a:spcAft>
              <a:buNone/>
            </a:pPr>
            <a:r>
              <a:rPr lang="en-US" dirty="0"/>
              <a:t>is responsible for the active relaxation of the bladder muscle during filling. When the bladder is getting full, tension receptors in the bladder wall are activated, and a strained feeling is registered in the PMC.</a:t>
            </a:r>
          </a:p>
        </p:txBody>
      </p:sp>
      <p:sp>
        <p:nvSpPr>
          <p:cNvPr id="197" name="Google Shape;197;p8:notes"/>
          <p:cNvSpPr txBox="1">
            <a:spLocks noGrp="1"/>
          </p:cNvSpPr>
          <p:nvPr>
            <p:ph type="sldNum" idx="12"/>
          </p:nvPr>
        </p:nvSpPr>
        <p:spPr>
          <a:xfrm>
            <a:off x="3619088" y="8977134"/>
            <a:ext cx="3105348" cy="47420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1050" dirty="0"/>
              <a:t>The fact that fetuses and infants empty their bladders several times a day indicates that the coordination of the musculature of the bladder and the muscles around the urethra is not yet fully developed. </a:t>
            </a:r>
          </a:p>
          <a:p>
            <a:pPr marL="0" lvl="0" indent="0" algn="l" rtl="0">
              <a:lnSpc>
                <a:spcPct val="80000"/>
              </a:lnSpc>
              <a:spcBef>
                <a:spcPts val="0"/>
              </a:spcBef>
              <a:spcAft>
                <a:spcPts val="0"/>
              </a:spcAft>
              <a:buNone/>
            </a:pPr>
            <a:endParaRPr lang="en-US" sz="1050" dirty="0"/>
          </a:p>
          <a:p>
            <a:pPr marL="0" lvl="0" indent="0" algn="l" rtl="0">
              <a:lnSpc>
                <a:spcPct val="80000"/>
              </a:lnSpc>
              <a:spcBef>
                <a:spcPts val="0"/>
              </a:spcBef>
              <a:spcAft>
                <a:spcPts val="0"/>
              </a:spcAft>
              <a:buNone/>
            </a:pPr>
            <a:r>
              <a:rPr lang="en-US" sz="1050" dirty="0"/>
              <a:t>At this age, the bladder empties by reflex when a certain volume is reached. Most of the time, the bladder empties completely, but not always. In those cases, the bladder is soon emptied again to avoid residual urine. It is still important to emphasize that a healthy child should urinate in portions. There should be no leakage. This is typically a child who is physiologically continent, but not socially continent. </a:t>
            </a:r>
          </a:p>
          <a:p>
            <a:pPr marL="0" lvl="0" indent="0" algn="l" rtl="0">
              <a:lnSpc>
                <a:spcPct val="80000"/>
              </a:lnSpc>
              <a:spcBef>
                <a:spcPts val="0"/>
              </a:spcBef>
              <a:spcAft>
                <a:spcPts val="0"/>
              </a:spcAft>
              <a:buNone/>
            </a:pPr>
            <a:endParaRPr lang="en-US" sz="1050" dirty="0"/>
          </a:p>
          <a:p>
            <a:pPr marL="0" lvl="0" indent="0" algn="l" rtl="0">
              <a:lnSpc>
                <a:spcPct val="80000"/>
              </a:lnSpc>
              <a:spcBef>
                <a:spcPts val="0"/>
              </a:spcBef>
              <a:spcAft>
                <a:spcPts val="0"/>
              </a:spcAft>
              <a:buNone/>
            </a:pPr>
            <a:r>
              <a:rPr lang="en-US" sz="1050" dirty="0"/>
              <a:t>By the age of 2-3, children can begin to control their bladder by willpower and by 3, more than 80% are continent during the day. 90% of all six-year-olds are dry both day and night. They can now control both the sphincter and the bladder and can initiate as well as terminate urination. </a:t>
            </a:r>
          </a:p>
          <a:p>
            <a:pPr marL="0" lvl="0" indent="0" algn="l" rtl="0">
              <a:lnSpc>
                <a:spcPct val="80000"/>
              </a:lnSpc>
              <a:spcBef>
                <a:spcPts val="0"/>
              </a:spcBef>
              <a:spcAft>
                <a:spcPts val="0"/>
              </a:spcAft>
              <a:buNone/>
            </a:pPr>
            <a:endParaRPr lang="en-US" sz="1050" dirty="0"/>
          </a:p>
          <a:p>
            <a:pPr marL="0" lvl="0" indent="0" algn="l" rtl="0">
              <a:lnSpc>
                <a:spcPct val="80000"/>
              </a:lnSpc>
              <a:spcBef>
                <a:spcPts val="0"/>
              </a:spcBef>
              <a:spcAft>
                <a:spcPts val="0"/>
              </a:spcAft>
              <a:buNone/>
            </a:pPr>
            <a:r>
              <a:rPr lang="en-US" sz="1050" dirty="0"/>
              <a:t>By the time a child has reached adolescence, the bladder has reached adult capacity, which is about 500 ml.</a:t>
            </a:r>
            <a:endParaRPr lang="sv-SE" sz="800" dirty="0"/>
          </a:p>
        </p:txBody>
      </p:sp>
    </p:spTree>
    <p:extLst>
      <p:ext uri="{BB962C8B-B14F-4D97-AF65-F5344CB8AC3E}">
        <p14:creationId xmlns:p14="http://schemas.microsoft.com/office/powerpoint/2010/main" val="1764279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1800" b="0" i="0" dirty="0">
                <a:solidFill>
                  <a:srgbClr val="202124"/>
                </a:solidFill>
                <a:effectLst/>
                <a:latin typeface="arial" panose="020B0604020202020204" pitchFamily="34" charset="0"/>
              </a:rPr>
              <a:t>The bladder has two functions, to store and empty urine, of which the latter is critical. If the bladder cannot be emptied, kidney function is seriously threatened. Leakage of urine, urinary incontinence, is socially and psychologically very troublesome for the child and the family, but no danger to the kidneys. It is not unusual to have disturbances in both storage and emptying of urine. It is of the utmost importance that children with storage and emptying symptoms are examined and receive treatment.</a:t>
            </a:r>
            <a:endParaRPr sz="800" i="1" dirty="0"/>
          </a:p>
        </p:txBody>
      </p:sp>
    </p:spTree>
    <p:extLst>
      <p:ext uri="{BB962C8B-B14F-4D97-AF65-F5344CB8AC3E}">
        <p14:creationId xmlns:p14="http://schemas.microsoft.com/office/powerpoint/2010/main" val="399839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1050" dirty="0"/>
              <a:t>Neurogenic damage: </a:t>
            </a:r>
          </a:p>
          <a:p>
            <a:pPr marL="0" lvl="0" indent="0" algn="l" rtl="0">
              <a:lnSpc>
                <a:spcPct val="80000"/>
              </a:lnSpc>
              <a:spcBef>
                <a:spcPts val="0"/>
              </a:spcBef>
              <a:spcAft>
                <a:spcPts val="0"/>
              </a:spcAft>
              <a:buNone/>
            </a:pPr>
            <a:r>
              <a:rPr lang="en-US" sz="1050" dirty="0"/>
              <a:t>Neurogenic bladder disorder is caused by a disturbed innervation, nerve supply, to the bladder and/or sphincter. This damage can cause the bladder to be hypoactive (meaning it cannot contract and empty completely) or hyperactive (where it contracts too quickly or often). Nerve damage can result in deterioration of the bladder muscle and/or sphincter. </a:t>
            </a:r>
          </a:p>
          <a:p>
            <a:pPr marL="0" lvl="0" indent="0" algn="l" rtl="0">
              <a:lnSpc>
                <a:spcPct val="80000"/>
              </a:lnSpc>
              <a:spcBef>
                <a:spcPts val="0"/>
              </a:spcBef>
              <a:spcAft>
                <a:spcPts val="0"/>
              </a:spcAft>
              <a:buNone/>
            </a:pPr>
            <a:endParaRPr lang="en-US" sz="1050" dirty="0"/>
          </a:p>
          <a:p>
            <a:pPr marL="0" lvl="0" indent="0" algn="l" rtl="0">
              <a:lnSpc>
                <a:spcPct val="80000"/>
              </a:lnSpc>
              <a:spcBef>
                <a:spcPts val="0"/>
              </a:spcBef>
              <a:spcAft>
                <a:spcPts val="0"/>
              </a:spcAft>
              <a:buNone/>
            </a:pPr>
            <a:r>
              <a:rPr lang="en-US" sz="1050" dirty="0"/>
              <a:t>A neurogenic bladder disorder can lead to three main problems: high pressure in the bladder, difficulty emptying and urine leakage. </a:t>
            </a:r>
          </a:p>
          <a:p>
            <a:pPr marL="0" lvl="0" indent="0" algn="l" rtl="0">
              <a:lnSpc>
                <a:spcPct val="80000"/>
              </a:lnSpc>
              <a:spcBef>
                <a:spcPts val="0"/>
              </a:spcBef>
              <a:spcAft>
                <a:spcPts val="0"/>
              </a:spcAft>
              <a:buNone/>
            </a:pPr>
            <a:endParaRPr lang="en-US" sz="1050" dirty="0"/>
          </a:p>
          <a:p>
            <a:pPr marL="0" lvl="0" indent="0" algn="l" rtl="0">
              <a:lnSpc>
                <a:spcPct val="80000"/>
              </a:lnSpc>
              <a:spcBef>
                <a:spcPts val="0"/>
              </a:spcBef>
              <a:spcAft>
                <a:spcPts val="0"/>
              </a:spcAft>
              <a:buNone/>
            </a:pPr>
            <a:r>
              <a:rPr lang="en-US" sz="1050" dirty="0"/>
              <a:t>In case of high pressure in the bladder, the urine can be forced back to the kidneys again, together with bacteria that can lead to infections in the kidneys as a result. </a:t>
            </a:r>
          </a:p>
          <a:p>
            <a:pPr marL="0" lvl="0" indent="0" algn="l" rtl="0">
              <a:lnSpc>
                <a:spcPct val="80000"/>
              </a:lnSpc>
              <a:spcBef>
                <a:spcPts val="0"/>
              </a:spcBef>
              <a:spcAft>
                <a:spcPts val="0"/>
              </a:spcAft>
              <a:buNone/>
            </a:pPr>
            <a:endParaRPr lang="en-US" sz="1050" dirty="0"/>
          </a:p>
          <a:p>
            <a:pPr marL="0" lvl="0" indent="0" algn="l" rtl="0">
              <a:lnSpc>
                <a:spcPct val="80000"/>
              </a:lnSpc>
              <a:spcBef>
                <a:spcPts val="0"/>
              </a:spcBef>
              <a:spcAft>
                <a:spcPts val="0"/>
              </a:spcAft>
              <a:buNone/>
            </a:pPr>
            <a:r>
              <a:rPr lang="en-US" sz="1050" dirty="0"/>
              <a:t>When the interaction between the sphincter and the musculature of the bladder does not work, both contract simultaneously when the bladder is to be emptied. This is called detrusor-sphincter dyssynergy and leads to the inability of the bladder to empty. In this so-called residual urine, bacteria can grow and lead to urinary tract infections. The most common causes of kidney damage in people with neurogenic bladder disorder are high pressure in the bladder and urinary tract infections.</a:t>
            </a:r>
          </a:p>
          <a:p>
            <a:pPr marL="0" lvl="0" indent="0" algn="l" rtl="0">
              <a:lnSpc>
                <a:spcPct val="80000"/>
              </a:lnSpc>
              <a:spcBef>
                <a:spcPts val="0"/>
              </a:spcBef>
              <a:spcAft>
                <a:spcPts val="0"/>
              </a:spcAft>
              <a:buNone/>
            </a:pPr>
            <a:endParaRPr lang="en-US" sz="1050" dirty="0"/>
          </a:p>
          <a:p>
            <a:pPr marL="0" lvl="0" indent="0" algn="l" rtl="0">
              <a:lnSpc>
                <a:spcPct val="80000"/>
              </a:lnSpc>
              <a:spcBef>
                <a:spcPts val="0"/>
              </a:spcBef>
              <a:spcAft>
                <a:spcPts val="0"/>
              </a:spcAft>
              <a:buNone/>
            </a:pPr>
            <a:r>
              <a:rPr lang="en-US" sz="1050" dirty="0"/>
              <a:t>Effluent obstructions: An obstruction during emptying; something that is in the way of urine flow. Obstruction of outflow is characterized by high pressure in the bladder and a weak flow during urination. </a:t>
            </a:r>
          </a:p>
          <a:p>
            <a:pPr marL="0" lvl="0" indent="0" algn="l" rtl="0">
              <a:lnSpc>
                <a:spcPct val="80000"/>
              </a:lnSpc>
              <a:spcBef>
                <a:spcPts val="0"/>
              </a:spcBef>
              <a:spcAft>
                <a:spcPts val="0"/>
              </a:spcAft>
              <a:buNone/>
            </a:pPr>
            <a:r>
              <a:rPr lang="en-US" sz="1050" dirty="0"/>
              <a:t>Congenital malformations: Bladder exstrophy is an unusual malformation where the bladder is not closed but lies open on the lower part of the abdomen when the baby is born.</a:t>
            </a:r>
            <a:endParaRPr lang="en-US" sz="800" i="1" dirty="0"/>
          </a:p>
        </p:txBody>
      </p:sp>
    </p:spTree>
    <p:extLst>
      <p:ext uri="{BB962C8B-B14F-4D97-AF65-F5344CB8AC3E}">
        <p14:creationId xmlns:p14="http://schemas.microsoft.com/office/powerpoint/2010/main" val="2686472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dirty="0"/>
              <a:t>Thousands of children, women and men around the world self-catheterize themselves 4-6 times a day, every day. </a:t>
            </a:r>
          </a:p>
          <a:p>
            <a:endParaRPr lang="en-US" sz="1200" dirty="0"/>
          </a:p>
          <a:p>
            <a:r>
              <a:rPr lang="en-US" sz="1200" dirty="0"/>
              <a:t>It may sound bothersome and difficult at first, but after most people learn RIK, they find it easy. For a child to learn IC, training is required. This is done by building routines and strategies that are based on one's own abilities and self-confidence. </a:t>
            </a:r>
          </a:p>
          <a:p>
            <a:endParaRPr lang="en-US" sz="1200" dirty="0"/>
          </a:p>
          <a:p>
            <a:r>
              <a:rPr lang="en-US" sz="1200" dirty="0"/>
              <a:t>In addition to the actual insertion of the catheter into the bladder, the child/youth must be able to keep track of IC times, movement, hand washing, bringing out/putting away materials and undressing and dressing.</a:t>
            </a:r>
          </a:p>
          <a:p>
            <a:endParaRPr lang="en-US" sz="1200" dirty="0"/>
          </a:p>
          <a:p>
            <a:r>
              <a:rPr lang="en-US" sz="1200" dirty="0"/>
              <a:t>After training IC and getting used to it, IC will become a daily routine and it will not be an obstacle for either child or parent from living a normal life. </a:t>
            </a:r>
          </a:p>
          <a:p>
            <a:r>
              <a:rPr lang="en-US" sz="1200" dirty="0"/>
              <a:t>Find situations and times of the day that are suitable for carrying out IC. This means that IC does not interfere with school, play or other activities too much. </a:t>
            </a:r>
          </a:p>
          <a:p>
            <a:endParaRPr lang="en-US" sz="1200" dirty="0"/>
          </a:p>
          <a:p>
            <a:r>
              <a:rPr lang="en-US" sz="1200" dirty="0"/>
              <a:t>Children with spinal cord injuries may have impaired motor function and sensation, it is therefore important that the environment and equipment for IC is adapted to the child's conditions.</a:t>
            </a:r>
            <a:endParaRPr lang="sv-SE" sz="1200" dirty="0"/>
          </a:p>
          <a:p>
            <a:endParaRPr lang="sv-SE" sz="1200"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10</a:t>
            </a:fld>
            <a:endParaRPr lang="en-US"/>
          </a:p>
        </p:txBody>
      </p:sp>
    </p:spTree>
    <p:extLst>
      <p:ext uri="{BB962C8B-B14F-4D97-AF65-F5344CB8AC3E}">
        <p14:creationId xmlns:p14="http://schemas.microsoft.com/office/powerpoint/2010/main" val="3551273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solidFill>
                  <a:schemeClr val="accent6"/>
                </a:solidFill>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en-US" dirty="0"/>
          </a:p>
        </p:txBody>
      </p:sp>
    </p:spTree>
    <p:extLst>
      <p:ext uri="{BB962C8B-B14F-4D97-AF65-F5344CB8AC3E}">
        <p14:creationId xmlns:p14="http://schemas.microsoft.com/office/powerpoint/2010/main" val="3699854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sv-SE"/>
              <a:t>Klicka här för att ändra format</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sv-SE"/>
              <a:t>Klicka här för att ändra format</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17389393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33953510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888924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91319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7845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0" y="685800"/>
            <a:ext cx="12192000" cy="4025349"/>
          </a:xfrm>
        </p:spPr>
        <p:txBody>
          <a:bodyPr anchor="b">
            <a:normAutofit/>
          </a:bodyPr>
          <a:lstStyle>
            <a:lvl1pPr algn="ctr">
              <a:lnSpc>
                <a:spcPts val="6580"/>
              </a:lnSpc>
              <a:defRPr sz="6500" cap="all" baseline="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5080948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782763"/>
            <a:ext cx="9144000" cy="2387600"/>
          </a:xfrm>
        </p:spPr>
        <p:txBody>
          <a:bodyPr anchor="b">
            <a:normAutofit/>
          </a:bodyPr>
          <a:lstStyle>
            <a:lvl1pPr algn="ctr">
              <a:lnSpc>
                <a:spcPts val="5380"/>
              </a:lnSpc>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4262437"/>
            <a:ext cx="9144000" cy="1655763"/>
          </a:xfrm>
        </p:spPr>
        <p:txBody>
          <a:bodyPr/>
          <a:lstStyle>
            <a:lvl1pPr marL="0" indent="0" algn="ctr">
              <a:buNone/>
              <a:defRPr sz="2400">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435"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lvl1pPr>
              <a:defRPr>
                <a:latin typeface="+mj-lt"/>
              </a:defRPr>
            </a:lvl1p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8939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theme" Target="../theme/theme19.xml"/><Relationship Id="rId4"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21.xml"/><Relationship Id="rId4"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7713221E-6E72-488C-A20B-C6CF1C88823B}"/>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751" r:id="rId1"/>
    <p:sldLayoutId id="2147483815" r:id="rId2"/>
    <p:sldLayoutId id="2147483816" r:id="rId3"/>
    <p:sldLayoutId id="2147483810" r:id="rId4"/>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130348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2"/>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753" r:id="rId1"/>
    <p:sldLayoutId id="2147483818" r:id="rId2"/>
    <p:sldLayoutId id="2147483819" r:id="rId3"/>
    <p:sldLayoutId id="2147483820" r:id="rId4"/>
  </p:sldLayoutIdLst>
  <p:txStyles>
    <p:titleStyle>
      <a:lvl1pPr algn="l" defTabSz="685800" rtl="0" eaLnBrk="1" latinLnBrk="0" hangingPunct="1">
        <a:lnSpc>
          <a:spcPct val="90000"/>
        </a:lnSpc>
        <a:spcBef>
          <a:spcPct val="0"/>
        </a:spcBef>
        <a:buNone/>
        <a:defRPr sz="2700"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74"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74"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accent6"/>
                </a:solidFill>
              </a:endParaRPr>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74"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6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6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2.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2.xml"/><Relationship Id="rId6" Type="http://schemas.openxmlformats.org/officeDocument/2006/relationships/image" Target="../media/image43.png"/><Relationship Id="rId11" Type="http://schemas.openxmlformats.org/officeDocument/2006/relationships/image" Target="../media/image47.emf"/><Relationship Id="rId5" Type="http://schemas.openxmlformats.org/officeDocument/2006/relationships/image" Target="../media/image42.png"/><Relationship Id="rId10" Type="http://schemas.openxmlformats.org/officeDocument/2006/relationships/image" Target="../media/image46.emf"/><Relationship Id="rId4" Type="http://schemas.openxmlformats.org/officeDocument/2006/relationships/image" Target="../media/image41.emf"/><Relationship Id="rId9"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2.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6506FA6-28E5-4BB3-A922-B0DFB365F17A}"/>
              </a:ext>
            </a:extLst>
          </p:cNvPr>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5">
            <a:extLst>
              <a:ext uri="{FF2B5EF4-FFF2-40B4-BE49-F238E27FC236}">
                <a16:creationId xmlns:a16="http://schemas.microsoft.com/office/drawing/2014/main" id="{A9D38709-1695-495C-9D3B-C7FF13C2140A}"/>
              </a:ext>
            </a:extLst>
          </p:cNvPr>
          <p:cNvSpPr>
            <a:spLocks noEditPoints="1"/>
          </p:cNvSpPr>
          <p:nvPr/>
        </p:nvSpPr>
        <p:spPr bwMode="auto">
          <a:xfrm>
            <a:off x="2715411" y="2179264"/>
            <a:ext cx="6885789" cy="2087755"/>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003647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110D7948-2E60-D184-B9D8-E6BD582F0DD5}"/>
              </a:ext>
            </a:extLst>
          </p:cNvPr>
          <p:cNvSpPr/>
          <p:nvPr/>
        </p:nvSpPr>
        <p:spPr>
          <a:xfrm>
            <a:off x="9106930" y="5263978"/>
            <a:ext cx="2858058" cy="1368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a:extLst>
              <a:ext uri="{FF2B5EF4-FFF2-40B4-BE49-F238E27FC236}">
                <a16:creationId xmlns:a16="http://schemas.microsoft.com/office/drawing/2014/main" id="{257AA2D0-D721-4235-DF31-7B3D0EA19C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10100">
            <a:off x="8055874" y="4355269"/>
            <a:ext cx="4077118" cy="2641877"/>
          </a:xfrm>
          <a:prstGeom prst="rect">
            <a:avLst/>
          </a:prstGeom>
          <a:noFill/>
          <a:ln cap="flat">
            <a:noFill/>
          </a:ln>
        </p:spPr>
      </p:pic>
      <p:sp>
        <p:nvSpPr>
          <p:cNvPr id="14" name="Rubrik 5">
            <a:extLst>
              <a:ext uri="{FF2B5EF4-FFF2-40B4-BE49-F238E27FC236}">
                <a16:creationId xmlns:a16="http://schemas.microsoft.com/office/drawing/2014/main" id="{0A5BBDDA-785F-2A5B-7438-C49255108B21}"/>
              </a:ext>
            </a:extLst>
          </p:cNvPr>
          <p:cNvSpPr>
            <a:spLocks noGrp="1"/>
          </p:cNvSpPr>
          <p:nvPr>
            <p:ph type="title"/>
          </p:nvPr>
        </p:nvSpPr>
        <p:spPr>
          <a:xfrm>
            <a:off x="838200" y="978793"/>
            <a:ext cx="10515600" cy="1223493"/>
          </a:xfrm>
        </p:spPr>
        <p:txBody>
          <a:bodyPr/>
          <a:lstStyle/>
          <a:p>
            <a:r>
              <a:rPr lang="en-US" dirty="0"/>
              <a:t>Important factors when teaching IC</a:t>
            </a:r>
          </a:p>
        </p:txBody>
      </p:sp>
      <p:sp>
        <p:nvSpPr>
          <p:cNvPr id="15" name="Platshållare för innehåll 2">
            <a:extLst>
              <a:ext uri="{FF2B5EF4-FFF2-40B4-BE49-F238E27FC236}">
                <a16:creationId xmlns:a16="http://schemas.microsoft.com/office/drawing/2014/main" id="{7942C8C3-0E27-4908-EDDA-448F7AFF3809}"/>
              </a:ext>
            </a:extLst>
          </p:cNvPr>
          <p:cNvSpPr>
            <a:spLocks noGrp="1"/>
          </p:cNvSpPr>
          <p:nvPr>
            <p:ph sz="half" idx="1"/>
          </p:nvPr>
        </p:nvSpPr>
        <p:spPr>
          <a:xfrm>
            <a:off x="838200" y="2305317"/>
            <a:ext cx="5181600" cy="4230000"/>
          </a:xfrm>
        </p:spPr>
        <p:txBody>
          <a:bodyPr/>
          <a:lstStyle/>
          <a:p>
            <a:pPr marL="0" indent="0">
              <a:buNone/>
            </a:pPr>
            <a:r>
              <a:rPr lang="en-US" b="1" dirty="0"/>
              <a:t>After doctor’s prescription</a:t>
            </a:r>
          </a:p>
          <a:p>
            <a:r>
              <a:rPr lang="en-US" dirty="0"/>
              <a:t>It may sound difficult at first, but once you learn it’s easy. To get there, the child needs to build routines, strategies and self confidence.  
It doesn't take longer to pee with a catheter than to pee the normal way.
From about 5 years of age, you’re able to handle a catheter yourself. 
IC should not affect social life. </a:t>
            </a:r>
          </a:p>
        </p:txBody>
      </p:sp>
      <p:sp>
        <p:nvSpPr>
          <p:cNvPr id="16" name="Platshållare för innehåll 1">
            <a:extLst>
              <a:ext uri="{FF2B5EF4-FFF2-40B4-BE49-F238E27FC236}">
                <a16:creationId xmlns:a16="http://schemas.microsoft.com/office/drawing/2014/main" id="{0D16FDB2-0824-2F95-7C38-403C684973E4}"/>
              </a:ext>
            </a:extLst>
          </p:cNvPr>
          <p:cNvSpPr>
            <a:spLocks noGrp="1"/>
          </p:cNvSpPr>
          <p:nvPr>
            <p:ph sz="half" idx="2"/>
          </p:nvPr>
        </p:nvSpPr>
        <p:spPr>
          <a:xfrm>
            <a:off x="6172200" y="2305317"/>
            <a:ext cx="5181600" cy="4230000"/>
          </a:xfrm>
        </p:spPr>
        <p:txBody>
          <a:bodyPr/>
          <a:lstStyle/>
          <a:p>
            <a:r>
              <a:rPr lang="en-US" dirty="0"/>
              <a:t>Find IC times that are convenient. </a:t>
            </a:r>
            <a:br>
              <a:rPr lang="en-US" dirty="0"/>
            </a:br>
            <a:r>
              <a:rPr lang="en-US" dirty="0"/>
              <a:t>Not in the middle of a game.
Use various teaching materials </a:t>
            </a:r>
            <a:br>
              <a:rPr lang="en-US" dirty="0"/>
            </a:br>
            <a:r>
              <a:rPr lang="en-US" dirty="0"/>
              <a:t>(film, brochures, pictures).
Adjust the length and CH of the catheter based on the child's age </a:t>
            </a:r>
            <a:br>
              <a:rPr lang="en-US" dirty="0"/>
            </a:br>
            <a:r>
              <a:rPr lang="en-US" dirty="0"/>
              <a:t>and function.</a:t>
            </a:r>
          </a:p>
        </p:txBody>
      </p:sp>
    </p:spTree>
    <p:extLst>
      <p:ext uri="{BB962C8B-B14F-4D97-AF65-F5344CB8AC3E}">
        <p14:creationId xmlns:p14="http://schemas.microsoft.com/office/powerpoint/2010/main" val="1275474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6" name="Rubrik 5">
            <a:extLst>
              <a:ext uri="{FF2B5EF4-FFF2-40B4-BE49-F238E27FC236}">
                <a16:creationId xmlns:a16="http://schemas.microsoft.com/office/drawing/2014/main" id="{25420498-46CA-AC31-3E59-952F5CB661B7}"/>
              </a:ext>
            </a:extLst>
          </p:cNvPr>
          <p:cNvSpPr>
            <a:spLocks noGrp="1"/>
          </p:cNvSpPr>
          <p:nvPr>
            <p:ph type="title"/>
          </p:nvPr>
        </p:nvSpPr>
        <p:spPr/>
        <p:txBody>
          <a:bodyPr/>
          <a:lstStyle/>
          <a:p>
            <a:r>
              <a:rPr lang="en-US" dirty="0"/>
              <a:t>How often and when is IC performed?</a:t>
            </a:r>
          </a:p>
        </p:txBody>
      </p:sp>
      <p:sp>
        <p:nvSpPr>
          <p:cNvPr id="3" name="Platshållare för innehåll 2">
            <a:extLst>
              <a:ext uri="{FF2B5EF4-FFF2-40B4-BE49-F238E27FC236}">
                <a16:creationId xmlns:a16="http://schemas.microsoft.com/office/drawing/2014/main" id="{200E6875-4E56-C661-9F42-671DFB04D792}"/>
              </a:ext>
            </a:extLst>
          </p:cNvPr>
          <p:cNvSpPr>
            <a:spLocks noGrp="1"/>
          </p:cNvSpPr>
          <p:nvPr>
            <p:ph sz="half" idx="1"/>
          </p:nvPr>
        </p:nvSpPr>
        <p:spPr/>
        <p:txBody>
          <a:bodyPr/>
          <a:lstStyle/>
          <a:p>
            <a:r>
              <a:rPr lang="en-US" dirty="0"/>
              <a:t>Regular bladder emptying every </a:t>
            </a:r>
            <a:br>
              <a:rPr lang="en-US" dirty="0"/>
            </a:br>
            <a:r>
              <a:rPr lang="en-US" dirty="0"/>
              <a:t>three hours during daytime.
Sometimes catheterization is performed at night or the child uses an indwelling catheter at night.
Adapt catheterization times to the child's life and routines.
Plan catheterization  times to fit </a:t>
            </a:r>
            <a:br>
              <a:rPr lang="en-US" dirty="0"/>
            </a:br>
            <a:r>
              <a:rPr lang="en-US" dirty="0"/>
              <a:t>into the child's schedule at school.</a:t>
            </a:r>
          </a:p>
        </p:txBody>
      </p:sp>
      <p:sp>
        <p:nvSpPr>
          <p:cNvPr id="2" name="Platshållare för innehåll 1">
            <a:extLst>
              <a:ext uri="{FF2B5EF4-FFF2-40B4-BE49-F238E27FC236}">
                <a16:creationId xmlns:a16="http://schemas.microsoft.com/office/drawing/2014/main" id="{2F7445B0-6FDE-11C8-E4EE-7A1D376009D3}"/>
              </a:ext>
            </a:extLst>
          </p:cNvPr>
          <p:cNvSpPr>
            <a:spLocks noGrp="1"/>
          </p:cNvSpPr>
          <p:nvPr>
            <p:ph sz="half" idx="2"/>
          </p:nvPr>
        </p:nvSpPr>
        <p:spPr>
          <a:xfrm>
            <a:off x="6172200" y="2305317"/>
            <a:ext cx="4800600" cy="4230000"/>
          </a:xfrm>
        </p:spPr>
        <p:txBody>
          <a:bodyPr/>
          <a:lstStyle/>
          <a:p>
            <a:r>
              <a:rPr lang="en-US" dirty="0"/>
              <a:t>Let the catheterization  times be related to other events.
Come up with tricks that make it easier for the child to remember when it is time to catheterize.</a:t>
            </a:r>
          </a:p>
        </p:txBody>
      </p:sp>
    </p:spTree>
    <p:extLst>
      <p:ext uri="{BB962C8B-B14F-4D97-AF65-F5344CB8AC3E}">
        <p14:creationId xmlns:p14="http://schemas.microsoft.com/office/powerpoint/2010/main" val="2281672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3" name="Rubrik 2">
            <a:extLst>
              <a:ext uri="{FF2B5EF4-FFF2-40B4-BE49-F238E27FC236}">
                <a16:creationId xmlns:a16="http://schemas.microsoft.com/office/drawing/2014/main" id="{98B955FD-C7A0-8754-AB00-BEF43222DAF6}"/>
              </a:ext>
            </a:extLst>
          </p:cNvPr>
          <p:cNvSpPr>
            <a:spLocks noGrp="1"/>
          </p:cNvSpPr>
          <p:nvPr>
            <p:ph type="title"/>
          </p:nvPr>
        </p:nvSpPr>
        <p:spPr/>
        <p:txBody>
          <a:bodyPr/>
          <a:lstStyle/>
          <a:p>
            <a:r>
              <a:rPr lang="en-US" dirty="0"/>
              <a:t>Where is IC performed?</a:t>
            </a:r>
          </a:p>
        </p:txBody>
      </p:sp>
      <p:sp>
        <p:nvSpPr>
          <p:cNvPr id="2" name="Platshållare för innehåll 1">
            <a:extLst>
              <a:ext uri="{FF2B5EF4-FFF2-40B4-BE49-F238E27FC236}">
                <a16:creationId xmlns:a16="http://schemas.microsoft.com/office/drawing/2014/main" id="{56CE09BD-2B53-17B6-C74B-63591ABA4FBC}"/>
              </a:ext>
            </a:extLst>
          </p:cNvPr>
          <p:cNvSpPr>
            <a:spLocks noGrp="1"/>
          </p:cNvSpPr>
          <p:nvPr>
            <p:ph sz="half" idx="1"/>
          </p:nvPr>
        </p:nvSpPr>
        <p:spPr/>
        <p:txBody>
          <a:bodyPr>
            <a:normAutofit fontScale="92500"/>
          </a:bodyPr>
          <a:lstStyle/>
          <a:p>
            <a:r>
              <a:rPr lang="en-US" dirty="0"/>
              <a:t>IC of babies takes place on changing tables.
When the child’s balance improves, the catheterization is performed with the child sitting on the adapted toilet seat.
For most effective bladder emptying, it is important to have a safe and relaxed sitting position on the toilet.
Use an individually adapted toilet seat following advice from the child’s </a:t>
            </a:r>
            <a:r>
              <a:rPr lang="en-US" dirty="0" err="1"/>
              <a:t>urotherapist</a:t>
            </a:r>
            <a:r>
              <a:rPr lang="en-US" dirty="0"/>
              <a:t> / nurse and occupational therapist. </a:t>
            </a:r>
          </a:p>
        </p:txBody>
      </p:sp>
      <p:sp>
        <p:nvSpPr>
          <p:cNvPr id="4" name="Platshållare för innehåll 3">
            <a:extLst>
              <a:ext uri="{FF2B5EF4-FFF2-40B4-BE49-F238E27FC236}">
                <a16:creationId xmlns:a16="http://schemas.microsoft.com/office/drawing/2014/main" id="{122D1E34-A58F-6A9A-FF86-A76F32266097}"/>
              </a:ext>
            </a:extLst>
          </p:cNvPr>
          <p:cNvSpPr>
            <a:spLocks noGrp="1"/>
          </p:cNvSpPr>
          <p:nvPr>
            <p:ph sz="half" idx="2"/>
          </p:nvPr>
        </p:nvSpPr>
        <p:spPr/>
        <p:txBody>
          <a:bodyPr>
            <a:normAutofit fontScale="92500"/>
          </a:bodyPr>
          <a:lstStyle/>
          <a:p>
            <a:r>
              <a:rPr lang="en-US" dirty="0"/>
              <a:t>Let the child understand that bladder emptying is something you do in the privacy of the toilet.
The child's sitting position needs to be evaluated as the child grows.
At the start of school, the child needs a locker in the toilet to store catheters and other materials.</a:t>
            </a:r>
          </a:p>
        </p:txBody>
      </p:sp>
    </p:spTree>
    <p:extLst>
      <p:ext uri="{BB962C8B-B14F-4D97-AF65-F5344CB8AC3E}">
        <p14:creationId xmlns:p14="http://schemas.microsoft.com/office/powerpoint/2010/main" val="363617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 6">
            <a:extLst>
              <a:ext uri="{FF2B5EF4-FFF2-40B4-BE49-F238E27FC236}">
                <a16:creationId xmlns:a16="http://schemas.microsoft.com/office/drawing/2014/main" id="{713B28A3-C3B4-AEC9-A4E6-48E49E0EF999}"/>
              </a:ext>
            </a:extLst>
          </p:cNvPr>
          <p:cNvGrpSpPr/>
          <p:nvPr/>
        </p:nvGrpSpPr>
        <p:grpSpPr>
          <a:xfrm>
            <a:off x="5900091" y="1578184"/>
            <a:ext cx="6064899" cy="5072097"/>
            <a:chOff x="5900091" y="1578184"/>
            <a:chExt cx="6064899" cy="5072097"/>
          </a:xfrm>
        </p:grpSpPr>
        <p:pic>
          <p:nvPicPr>
            <p:cNvPr id="13" name="Bildobjekt 12" descr="En bild som visar person, ung, pojke&#10;&#10;Automatiskt genererad beskrivning">
              <a:extLst>
                <a:ext uri="{FF2B5EF4-FFF2-40B4-BE49-F238E27FC236}">
                  <a16:creationId xmlns:a16="http://schemas.microsoft.com/office/drawing/2014/main" id="{4E3914FC-CE78-7786-6F5C-5E3EBE328F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199" t="-61" r="369" b="-95"/>
            <a:stretch/>
          </p:blipFill>
          <p:spPr>
            <a:xfrm>
              <a:off x="6111902" y="1587462"/>
              <a:ext cx="5853086" cy="5042034"/>
            </a:xfrm>
            <a:prstGeom prst="snipRoundRect">
              <a:avLst>
                <a:gd name="adj1" fmla="val 0"/>
                <a:gd name="adj2" fmla="val 0"/>
              </a:avLst>
            </a:prstGeom>
          </p:spPr>
        </p:pic>
        <p:sp>
          <p:nvSpPr>
            <p:cNvPr id="5" name="Rektangel 4">
              <a:extLst>
                <a:ext uri="{FF2B5EF4-FFF2-40B4-BE49-F238E27FC236}">
                  <a16:creationId xmlns:a16="http://schemas.microsoft.com/office/drawing/2014/main" id="{74742854-5ADC-7156-CD81-B262F46F2596}"/>
                </a:ext>
              </a:extLst>
            </p:cNvPr>
            <p:cNvSpPr/>
            <p:nvPr/>
          </p:nvSpPr>
          <p:spPr>
            <a:xfrm flipH="1" flipV="1">
              <a:off x="6083643" y="1608247"/>
              <a:ext cx="2298358" cy="5042034"/>
            </a:xfrm>
            <a:prstGeom prst="rect">
              <a:avLst/>
            </a:prstGeom>
            <a:gradFill flip="none" rotWithShape="1">
              <a:gsLst>
                <a:gs pos="5000">
                  <a:schemeClr val="bg1">
                    <a:lumMod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ktangel 5">
              <a:extLst>
                <a:ext uri="{FF2B5EF4-FFF2-40B4-BE49-F238E27FC236}">
                  <a16:creationId xmlns:a16="http://schemas.microsoft.com/office/drawing/2014/main" id="{B9DD2AFE-FC80-1716-E345-9A2498068B86}"/>
                </a:ext>
              </a:extLst>
            </p:cNvPr>
            <p:cNvSpPr/>
            <p:nvPr/>
          </p:nvSpPr>
          <p:spPr>
            <a:xfrm rot="5400000" flipV="1">
              <a:off x="8320794" y="-842519"/>
              <a:ext cx="1223493" cy="6064899"/>
            </a:xfrm>
            <a:prstGeom prst="rect">
              <a:avLst/>
            </a:prstGeom>
            <a:gradFill flip="none" rotWithShape="1">
              <a:gsLst>
                <a:gs pos="18000">
                  <a:schemeClr val="bg1">
                    <a:alpha val="0"/>
                  </a:schemeClr>
                </a:gs>
                <a:gs pos="99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03FDF31-B641-474F-8633-83E1A55B8539}"/>
              </a:ext>
            </a:extLst>
          </p:cNvPr>
          <p:cNvSpPr>
            <a:spLocks noGrp="1"/>
          </p:cNvSpPr>
          <p:nvPr>
            <p:ph type="title"/>
          </p:nvPr>
        </p:nvSpPr>
        <p:spPr/>
        <p:txBody>
          <a:bodyPr/>
          <a:lstStyle/>
          <a:p>
            <a:r>
              <a:rPr lang="en-US" dirty="0"/>
              <a:t>Preparatory talks</a:t>
            </a:r>
          </a:p>
        </p:txBody>
      </p:sp>
      <p:sp>
        <p:nvSpPr>
          <p:cNvPr id="11" name="Platshållare för innehåll 10">
            <a:extLst>
              <a:ext uri="{FF2B5EF4-FFF2-40B4-BE49-F238E27FC236}">
                <a16:creationId xmlns:a16="http://schemas.microsoft.com/office/drawing/2014/main" id="{DBD0EF94-9682-B0AB-8EB8-82BE9D0141C9}"/>
              </a:ext>
            </a:extLst>
          </p:cNvPr>
          <p:cNvSpPr>
            <a:spLocks noGrp="1"/>
          </p:cNvSpPr>
          <p:nvPr>
            <p:ph sz="half" idx="1"/>
          </p:nvPr>
        </p:nvSpPr>
        <p:spPr/>
        <p:txBody>
          <a:bodyPr>
            <a:normAutofit fontScale="85000" lnSpcReduction="20000"/>
          </a:bodyPr>
          <a:lstStyle/>
          <a:p>
            <a:r>
              <a:rPr lang="en-US" dirty="0"/>
              <a:t>It is vital to create a trusting and confident relationship with children and family 
Start with informing and inspiring parents about the anatomy and physiology of the urinary tract 
The reason why their children need IC
After that, children and parents are informed together on a level adapted to their child.
Build trust with the child – become a team
Don't promise more than you can keep
Don't do more than you promised
Be patient, very patient! 
Always start with the positive/encourage</a:t>
            </a:r>
          </a:p>
        </p:txBody>
      </p:sp>
    </p:spTree>
    <p:extLst>
      <p:ext uri="{BB962C8B-B14F-4D97-AF65-F5344CB8AC3E}">
        <p14:creationId xmlns:p14="http://schemas.microsoft.com/office/powerpoint/2010/main" val="2601423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6" name="Rektangel 5">
            <a:extLst>
              <a:ext uri="{FF2B5EF4-FFF2-40B4-BE49-F238E27FC236}">
                <a16:creationId xmlns:a16="http://schemas.microsoft.com/office/drawing/2014/main" id="{20D6DC96-6EE1-8DA8-E620-63B338F3C11C}"/>
              </a:ext>
            </a:extLst>
          </p:cNvPr>
          <p:cNvSpPr/>
          <p:nvPr/>
        </p:nvSpPr>
        <p:spPr>
          <a:xfrm>
            <a:off x="9106930" y="5263978"/>
            <a:ext cx="2858058" cy="1368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ubrik 4">
            <a:extLst>
              <a:ext uri="{FF2B5EF4-FFF2-40B4-BE49-F238E27FC236}">
                <a16:creationId xmlns:a16="http://schemas.microsoft.com/office/drawing/2014/main" id="{76263816-8612-61F2-8C79-E39141133352}"/>
              </a:ext>
            </a:extLst>
          </p:cNvPr>
          <p:cNvSpPr>
            <a:spLocks noGrp="1"/>
          </p:cNvSpPr>
          <p:nvPr>
            <p:ph type="title"/>
          </p:nvPr>
        </p:nvSpPr>
        <p:spPr/>
        <p:txBody>
          <a:bodyPr/>
          <a:lstStyle/>
          <a:p>
            <a:r>
              <a:rPr lang="en-US" dirty="0"/>
              <a:t>Self-training 0-2 years</a:t>
            </a:r>
          </a:p>
        </p:txBody>
      </p:sp>
      <p:sp>
        <p:nvSpPr>
          <p:cNvPr id="16" name="Content Placeholder 15">
            <a:extLst>
              <a:ext uri="{FF2B5EF4-FFF2-40B4-BE49-F238E27FC236}">
                <a16:creationId xmlns:a16="http://schemas.microsoft.com/office/drawing/2014/main" id="{F88FB7AB-41B8-E20A-80D5-61C74A4C6EEF}"/>
              </a:ext>
            </a:extLst>
          </p:cNvPr>
          <p:cNvSpPr>
            <a:spLocks noGrp="1"/>
          </p:cNvSpPr>
          <p:nvPr>
            <p:ph sz="half" idx="1"/>
          </p:nvPr>
        </p:nvSpPr>
        <p:spPr/>
        <p:txBody>
          <a:bodyPr/>
          <a:lstStyle/>
          <a:p>
            <a:r>
              <a:rPr lang="en-US" sz="2000" dirty="0"/>
              <a:t>It’s an advantage to start IC therapy in infancy before the child becomes too active. The child's experiences of IC will then be less traumatic.
The therapy can always be terminated if it is not needed.
IC of babies takes place on the changing table, but when the child’s balance improves, the catheterization is performed on the adapted toilet seat on the toilet. </a:t>
            </a:r>
          </a:p>
          <a:p>
            <a:endParaRPr lang="en-US" sz="2000" dirty="0"/>
          </a:p>
        </p:txBody>
      </p:sp>
      <p:sp>
        <p:nvSpPr>
          <p:cNvPr id="19" name="Content Placeholder 18">
            <a:extLst>
              <a:ext uri="{FF2B5EF4-FFF2-40B4-BE49-F238E27FC236}">
                <a16:creationId xmlns:a16="http://schemas.microsoft.com/office/drawing/2014/main" id="{747EBC99-10C8-FBC6-6946-8F4DBE0761FA}"/>
              </a:ext>
            </a:extLst>
          </p:cNvPr>
          <p:cNvSpPr>
            <a:spLocks noGrp="1"/>
          </p:cNvSpPr>
          <p:nvPr>
            <p:ph sz="half" idx="2"/>
          </p:nvPr>
        </p:nvSpPr>
        <p:spPr/>
        <p:txBody>
          <a:bodyPr>
            <a:normAutofit/>
          </a:bodyPr>
          <a:lstStyle/>
          <a:p>
            <a:r>
              <a:rPr lang="en-US" sz="2000" dirty="0"/>
              <a:t>Self-training starts when the child shows interest, from about 1 year of age.
Let the child examine and play with a catheter.
Encourage the child to participate. Let the child pick up the catheter, open the package.</a:t>
            </a:r>
          </a:p>
          <a:p>
            <a:endParaRPr lang="en-US" sz="2000" dirty="0"/>
          </a:p>
        </p:txBody>
      </p:sp>
      <p:pic>
        <p:nvPicPr>
          <p:cNvPr id="2" name="Bildobjekt 1">
            <a:extLst>
              <a:ext uri="{FF2B5EF4-FFF2-40B4-BE49-F238E27FC236}">
                <a16:creationId xmlns:a16="http://schemas.microsoft.com/office/drawing/2014/main" id="{E752A2BC-E3C0-1610-D3FA-A43E13D7AD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9331" y="4536425"/>
            <a:ext cx="1889408" cy="1930383"/>
          </a:xfrm>
          <a:prstGeom prst="rect">
            <a:avLst/>
          </a:prstGeom>
        </p:spPr>
      </p:pic>
      <p:pic>
        <p:nvPicPr>
          <p:cNvPr id="10" name="Bildobjekt 9">
            <a:extLst>
              <a:ext uri="{FF2B5EF4-FFF2-40B4-BE49-F238E27FC236}">
                <a16:creationId xmlns:a16="http://schemas.microsoft.com/office/drawing/2014/main" id="{DC9AF36F-29A2-8A54-B652-944F6B4F7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4917145"/>
            <a:ext cx="2232377" cy="1493180"/>
          </a:xfrm>
          <a:prstGeom prst="rect">
            <a:avLst/>
          </a:prstGeom>
        </p:spPr>
      </p:pic>
    </p:spTree>
    <p:extLst>
      <p:ext uri="{BB962C8B-B14F-4D97-AF65-F5344CB8AC3E}">
        <p14:creationId xmlns:p14="http://schemas.microsoft.com/office/powerpoint/2010/main" val="2619042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B3FB398-C04D-0EA4-2D9B-9ECD36D75696}"/>
              </a:ext>
            </a:extLst>
          </p:cNvPr>
          <p:cNvSpPr/>
          <p:nvPr/>
        </p:nvSpPr>
        <p:spPr>
          <a:xfrm>
            <a:off x="9106930" y="5263978"/>
            <a:ext cx="2858058" cy="1368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D306A5F4-62CA-61DF-C841-A3CE55E81D26}"/>
              </a:ext>
            </a:extLst>
          </p:cNvPr>
          <p:cNvSpPr>
            <a:spLocks noGrp="1"/>
          </p:cNvSpPr>
          <p:nvPr>
            <p:ph type="title"/>
          </p:nvPr>
        </p:nvSpPr>
        <p:spPr/>
        <p:txBody>
          <a:bodyPr/>
          <a:lstStyle/>
          <a:p>
            <a:r>
              <a:rPr lang="en-US" dirty="0"/>
              <a:t>Self-training 2-4 years</a:t>
            </a:r>
          </a:p>
        </p:txBody>
      </p:sp>
      <p:sp>
        <p:nvSpPr>
          <p:cNvPr id="10" name="Platshållare för innehåll 9">
            <a:extLst>
              <a:ext uri="{FF2B5EF4-FFF2-40B4-BE49-F238E27FC236}">
                <a16:creationId xmlns:a16="http://schemas.microsoft.com/office/drawing/2014/main" id="{755F6965-0192-3E0B-7C72-A16EB4916BBB}"/>
              </a:ext>
            </a:extLst>
          </p:cNvPr>
          <p:cNvSpPr>
            <a:spLocks noGrp="1"/>
          </p:cNvSpPr>
          <p:nvPr>
            <p:ph sz="half" idx="1"/>
          </p:nvPr>
        </p:nvSpPr>
        <p:spPr/>
        <p:txBody>
          <a:bodyPr>
            <a:normAutofit/>
          </a:bodyPr>
          <a:lstStyle/>
          <a:p>
            <a:r>
              <a:rPr lang="en-US" sz="2000" dirty="0"/>
              <a:t>IC starting in preschool age requires careful preparation and a lot of patience to avoid creating a traumatizing experience.
Support the parent because children at this age may have a strong will, and it may require great patience on the part of the parent to catheterize the child. 
It is important that the child learns that  bladder emptying is something private </a:t>
            </a:r>
            <a:br>
              <a:rPr lang="en-US" sz="2000" dirty="0"/>
            </a:br>
            <a:r>
              <a:rPr lang="en-US" sz="2000" dirty="0"/>
              <a:t>and that it is carried out in the toilet.</a:t>
            </a:r>
          </a:p>
        </p:txBody>
      </p:sp>
      <p:sp>
        <p:nvSpPr>
          <p:cNvPr id="11" name="Platshållare för innehåll 10">
            <a:extLst>
              <a:ext uri="{FF2B5EF4-FFF2-40B4-BE49-F238E27FC236}">
                <a16:creationId xmlns:a16="http://schemas.microsoft.com/office/drawing/2014/main" id="{53DA7361-BB1D-39EE-89A7-43E6F8A6BA90}"/>
              </a:ext>
            </a:extLst>
          </p:cNvPr>
          <p:cNvSpPr>
            <a:spLocks noGrp="1"/>
          </p:cNvSpPr>
          <p:nvPr>
            <p:ph sz="half" idx="2"/>
          </p:nvPr>
        </p:nvSpPr>
        <p:spPr/>
        <p:txBody>
          <a:bodyPr>
            <a:normAutofit/>
          </a:bodyPr>
          <a:lstStyle/>
          <a:p>
            <a:r>
              <a:rPr lang="en-US" sz="2000" dirty="0"/>
              <a:t>Take advantage of the child's natural curiosity.
Let the child help to help, e.g. they can help to gently pull out the catheter after bladder emptying.
Get a doll with "pee holes" that the child can practice catheterization on.</a:t>
            </a:r>
          </a:p>
        </p:txBody>
      </p:sp>
      <p:pic>
        <p:nvPicPr>
          <p:cNvPr id="4" name="Bildobjekt 3">
            <a:extLst>
              <a:ext uri="{FF2B5EF4-FFF2-40B4-BE49-F238E27FC236}">
                <a16:creationId xmlns:a16="http://schemas.microsoft.com/office/drawing/2014/main" id="{FEADF579-248F-1396-6ACD-0DB11BD7BC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4164" y="4470523"/>
            <a:ext cx="1926513" cy="2060119"/>
          </a:xfrm>
          <a:prstGeom prst="rect">
            <a:avLst/>
          </a:prstGeom>
        </p:spPr>
      </p:pic>
      <p:pic>
        <p:nvPicPr>
          <p:cNvPr id="22" name="Bildobjekt 21" descr="En bild som visar fotbeklädnader, klädsel, skiss, tecknad serie&#10;&#10;Automatiskt genererad beskrivning">
            <a:extLst>
              <a:ext uri="{FF2B5EF4-FFF2-40B4-BE49-F238E27FC236}">
                <a16:creationId xmlns:a16="http://schemas.microsoft.com/office/drawing/2014/main" id="{8D281D3A-05D3-6CE3-2B47-4C0D9E720F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6329" y="4623679"/>
            <a:ext cx="1946569" cy="2060119"/>
          </a:xfrm>
          <a:prstGeom prst="rect">
            <a:avLst/>
          </a:prstGeom>
        </p:spPr>
      </p:pic>
    </p:spTree>
    <p:extLst>
      <p:ext uri="{BB962C8B-B14F-4D97-AF65-F5344CB8AC3E}">
        <p14:creationId xmlns:p14="http://schemas.microsoft.com/office/powerpoint/2010/main" val="2128798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C26BBFB-5C8C-7776-9E33-4FA6470372D1}"/>
              </a:ext>
            </a:extLst>
          </p:cNvPr>
          <p:cNvSpPr>
            <a:spLocks noGrp="1"/>
          </p:cNvSpPr>
          <p:nvPr>
            <p:ph type="title"/>
          </p:nvPr>
        </p:nvSpPr>
        <p:spPr/>
        <p:txBody>
          <a:bodyPr/>
          <a:lstStyle/>
          <a:p>
            <a:r>
              <a:rPr lang="en-US" dirty="0"/>
              <a:t>Self-training 2-4 years</a:t>
            </a:r>
          </a:p>
        </p:txBody>
      </p:sp>
      <p:sp>
        <p:nvSpPr>
          <p:cNvPr id="6" name="Platshållare för innehåll 5">
            <a:extLst>
              <a:ext uri="{FF2B5EF4-FFF2-40B4-BE49-F238E27FC236}">
                <a16:creationId xmlns:a16="http://schemas.microsoft.com/office/drawing/2014/main" id="{4B585788-CF4B-E5C7-725E-A998D909A1DF}"/>
              </a:ext>
            </a:extLst>
          </p:cNvPr>
          <p:cNvSpPr>
            <a:spLocks noGrp="1"/>
          </p:cNvSpPr>
          <p:nvPr>
            <p:ph sz="half" idx="1"/>
          </p:nvPr>
        </p:nvSpPr>
        <p:spPr/>
        <p:txBody>
          <a:bodyPr>
            <a:normAutofit/>
          </a:bodyPr>
          <a:lstStyle/>
          <a:p>
            <a:r>
              <a:rPr lang="en-US" sz="2000" dirty="0"/>
              <a:t>IC starting in preschool age requires careful preparation and a lot of patience to avoid creating a traumatizing experience.
 Support the parent because children at this age may have a strong will, and it may require great patience on the part of the parent to catheterize the child. 
It is important that the child learns that bladder emptying is something private </a:t>
            </a:r>
            <a:br>
              <a:rPr lang="en-US" sz="2000" dirty="0"/>
            </a:br>
            <a:r>
              <a:rPr lang="en-US" sz="2000" dirty="0"/>
              <a:t>and that it is carried out in the toilet.
Take advantage of the child's natural curiosity.</a:t>
            </a:r>
          </a:p>
        </p:txBody>
      </p:sp>
      <p:sp>
        <p:nvSpPr>
          <p:cNvPr id="7" name="Platshållare för innehåll 6">
            <a:extLst>
              <a:ext uri="{FF2B5EF4-FFF2-40B4-BE49-F238E27FC236}">
                <a16:creationId xmlns:a16="http://schemas.microsoft.com/office/drawing/2014/main" id="{63EB50FB-DB8A-6691-4BBF-8507802DAF5E}"/>
              </a:ext>
            </a:extLst>
          </p:cNvPr>
          <p:cNvSpPr>
            <a:spLocks noGrp="1"/>
          </p:cNvSpPr>
          <p:nvPr>
            <p:ph sz="half" idx="2"/>
          </p:nvPr>
        </p:nvSpPr>
        <p:spPr/>
        <p:txBody>
          <a:bodyPr>
            <a:normAutofit/>
          </a:bodyPr>
          <a:lstStyle/>
          <a:p>
            <a:r>
              <a:rPr lang="en-US" sz="2000" dirty="0"/>
              <a:t>Let the child help to help, e.g. they can help to gently pull out the catheter after bladder emptying.
Get a doll with "pee holes" that the child can practice catheterization on.</a:t>
            </a:r>
          </a:p>
        </p:txBody>
      </p:sp>
      <p:sp>
        <p:nvSpPr>
          <p:cNvPr id="8" name="Rektangel 7">
            <a:extLst>
              <a:ext uri="{FF2B5EF4-FFF2-40B4-BE49-F238E27FC236}">
                <a16:creationId xmlns:a16="http://schemas.microsoft.com/office/drawing/2014/main" id="{E8E0E3A4-53BA-E84B-F15A-0574D7FCE93A}"/>
              </a:ext>
            </a:extLst>
          </p:cNvPr>
          <p:cNvSpPr/>
          <p:nvPr/>
        </p:nvSpPr>
        <p:spPr>
          <a:xfrm>
            <a:off x="9106930" y="5263978"/>
            <a:ext cx="2858058" cy="1368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Bildobjekt 20" descr="En bild som visar fotbeklädnader, rita, illustration, klädsel&#10;&#10;Automatiskt genererad beskrivning">
            <a:extLst>
              <a:ext uri="{FF2B5EF4-FFF2-40B4-BE49-F238E27FC236}">
                <a16:creationId xmlns:a16="http://schemas.microsoft.com/office/drawing/2014/main" id="{2ACD56F3-8948-566B-AFBA-3A7D91E53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2173" y="4524295"/>
            <a:ext cx="2009005" cy="2126197"/>
          </a:xfrm>
          <a:prstGeom prst="rect">
            <a:avLst/>
          </a:prstGeom>
        </p:spPr>
      </p:pic>
      <p:pic>
        <p:nvPicPr>
          <p:cNvPr id="25" name="Bildobjekt 24" descr="En bild som visar stol, tecknad serie, klädsel, person&#10;&#10;Automatiskt genererad beskrivning">
            <a:extLst>
              <a:ext uri="{FF2B5EF4-FFF2-40B4-BE49-F238E27FC236}">
                <a16:creationId xmlns:a16="http://schemas.microsoft.com/office/drawing/2014/main" id="{4E7CF97C-1475-A065-DF4B-CFC264470822}"/>
              </a:ext>
            </a:extLst>
          </p:cNvPr>
          <p:cNvPicPr>
            <a:picLocks noChangeAspect="1"/>
          </p:cNvPicPr>
          <p:nvPr/>
        </p:nvPicPr>
        <p:blipFill rotWithShape="1">
          <a:blip r:embed="rId4">
            <a:extLst>
              <a:ext uri="{28A0092B-C50C-407E-A947-70E740481C1C}">
                <a14:useLocalDpi xmlns:a14="http://schemas.microsoft.com/office/drawing/2010/main" val="0"/>
              </a:ext>
            </a:extLst>
          </a:blip>
          <a:srcRect r="-5447"/>
          <a:stretch/>
        </p:blipFill>
        <p:spPr>
          <a:xfrm>
            <a:off x="6650807" y="4397514"/>
            <a:ext cx="2543549" cy="2264854"/>
          </a:xfrm>
          <a:prstGeom prst="rect">
            <a:avLst/>
          </a:prstGeom>
        </p:spPr>
      </p:pic>
      <p:pic>
        <p:nvPicPr>
          <p:cNvPr id="27" name="Bildobjekt 26" descr="En bild som visar klädsel, tecknad serie, Människoansikte, person&#10;&#10;Automatiskt genererad beskrivning">
            <a:extLst>
              <a:ext uri="{FF2B5EF4-FFF2-40B4-BE49-F238E27FC236}">
                <a16:creationId xmlns:a16="http://schemas.microsoft.com/office/drawing/2014/main" id="{DAF7B2E0-7B66-E6A0-E16B-180816EC5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0428" y="4308264"/>
            <a:ext cx="2380020" cy="2518854"/>
          </a:xfrm>
          <a:prstGeom prst="rect">
            <a:avLst/>
          </a:prstGeom>
        </p:spPr>
      </p:pic>
    </p:spTree>
    <p:extLst>
      <p:ext uri="{BB962C8B-B14F-4D97-AF65-F5344CB8AC3E}">
        <p14:creationId xmlns:p14="http://schemas.microsoft.com/office/powerpoint/2010/main" val="632947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 4">
            <a:extLst>
              <a:ext uri="{FF2B5EF4-FFF2-40B4-BE49-F238E27FC236}">
                <a16:creationId xmlns:a16="http://schemas.microsoft.com/office/drawing/2014/main" id="{5D4FC770-3C1C-BD18-9441-E2ABC6E9505F}"/>
              </a:ext>
            </a:extLst>
          </p:cNvPr>
          <p:cNvGrpSpPr/>
          <p:nvPr/>
        </p:nvGrpSpPr>
        <p:grpSpPr>
          <a:xfrm>
            <a:off x="6172200" y="1590541"/>
            <a:ext cx="5792788" cy="5042034"/>
            <a:chOff x="6172200" y="1590541"/>
            <a:chExt cx="5792788" cy="5042034"/>
          </a:xfrm>
        </p:grpSpPr>
        <p:pic>
          <p:nvPicPr>
            <p:cNvPr id="6" name="Bildobjekt 5" descr="En bild som visar text, bärbar dator, inomhus, dator&#10;&#10;Automatiskt genererad beskrivning">
              <a:extLst>
                <a:ext uri="{FF2B5EF4-FFF2-40B4-BE49-F238E27FC236}">
                  <a16:creationId xmlns:a16="http://schemas.microsoft.com/office/drawing/2014/main" id="{8E95F547-956C-C75D-0304-416D1A6CBF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 b="-1"/>
            <a:stretch/>
          </p:blipFill>
          <p:spPr>
            <a:xfrm>
              <a:off x="6904048" y="2067468"/>
              <a:ext cx="5060940" cy="4556640"/>
            </a:xfrm>
            <a:prstGeom prst="snipRoundRect">
              <a:avLst>
                <a:gd name="adj1" fmla="val 0"/>
                <a:gd name="adj2" fmla="val 0"/>
              </a:avLst>
            </a:prstGeom>
            <a:ln w="3175">
              <a:noFill/>
            </a:ln>
            <a:effectLst>
              <a:outerShdw blurRad="25400" dist="12700" dir="2700000" algn="tl" rotWithShape="0">
                <a:prstClr val="black">
                  <a:alpha val="40000"/>
                </a:prstClr>
              </a:outerShdw>
            </a:effectLst>
          </p:spPr>
        </p:pic>
        <p:sp>
          <p:nvSpPr>
            <p:cNvPr id="3" name="Rektangel 2">
              <a:extLst>
                <a:ext uri="{FF2B5EF4-FFF2-40B4-BE49-F238E27FC236}">
                  <a16:creationId xmlns:a16="http://schemas.microsoft.com/office/drawing/2014/main" id="{C7F3E50A-71F7-FA9E-B4DC-5B0538304D72}"/>
                </a:ext>
              </a:extLst>
            </p:cNvPr>
            <p:cNvSpPr/>
            <p:nvPr/>
          </p:nvSpPr>
          <p:spPr>
            <a:xfrm flipH="1" flipV="1">
              <a:off x="6859036" y="1590541"/>
              <a:ext cx="1432348" cy="5042034"/>
            </a:xfrm>
            <a:prstGeom prst="rect">
              <a:avLst/>
            </a:prstGeom>
            <a:gradFill flip="none" rotWithShape="1">
              <a:gsLst>
                <a:gs pos="8000">
                  <a:schemeClr val="bg1">
                    <a:lumMod val="95000"/>
                  </a:schemeClr>
                </a:gs>
                <a:gs pos="91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Rektangel 3">
              <a:extLst>
                <a:ext uri="{FF2B5EF4-FFF2-40B4-BE49-F238E27FC236}">
                  <a16:creationId xmlns:a16="http://schemas.microsoft.com/office/drawing/2014/main" id="{A0305248-9215-0AEF-D683-E5EBAA0B761A}"/>
                </a:ext>
              </a:extLst>
            </p:cNvPr>
            <p:cNvSpPr/>
            <p:nvPr/>
          </p:nvSpPr>
          <p:spPr>
            <a:xfrm rot="5400000" flipV="1">
              <a:off x="8613053" y="-375042"/>
              <a:ext cx="911081" cy="5792788"/>
            </a:xfrm>
            <a:prstGeom prst="rect">
              <a:avLst/>
            </a:prstGeom>
            <a:gradFill flip="none" rotWithShape="1">
              <a:gsLst>
                <a:gs pos="18000">
                  <a:schemeClr val="bg1">
                    <a:alpha val="0"/>
                  </a:schemeClr>
                </a:gs>
                <a:gs pos="88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2" name="Rubrik 1">
            <a:extLst>
              <a:ext uri="{FF2B5EF4-FFF2-40B4-BE49-F238E27FC236}">
                <a16:creationId xmlns:a16="http://schemas.microsoft.com/office/drawing/2014/main" id="{20AF40C8-70AA-48C4-1AB2-7651F385290E}"/>
              </a:ext>
            </a:extLst>
          </p:cNvPr>
          <p:cNvSpPr>
            <a:spLocks noGrp="1"/>
          </p:cNvSpPr>
          <p:nvPr>
            <p:ph type="title"/>
          </p:nvPr>
        </p:nvSpPr>
        <p:spPr/>
        <p:txBody>
          <a:bodyPr/>
          <a:lstStyle/>
          <a:p>
            <a:r>
              <a:rPr lang="en-US" dirty="0"/>
              <a:t>Self-training for children older than 4 years (cont'd)</a:t>
            </a:r>
            <a:endParaRPr lang="sv-SE" dirty="0"/>
          </a:p>
        </p:txBody>
      </p:sp>
      <p:sp>
        <p:nvSpPr>
          <p:cNvPr id="15" name="Platshållare för innehåll 14">
            <a:extLst>
              <a:ext uri="{FF2B5EF4-FFF2-40B4-BE49-F238E27FC236}">
                <a16:creationId xmlns:a16="http://schemas.microsoft.com/office/drawing/2014/main" id="{7D4C294F-2C77-BCC5-B121-FDE46953945C}"/>
              </a:ext>
            </a:extLst>
          </p:cNvPr>
          <p:cNvSpPr>
            <a:spLocks noGrp="1"/>
          </p:cNvSpPr>
          <p:nvPr>
            <p:ph sz="half" idx="2"/>
          </p:nvPr>
        </p:nvSpPr>
        <p:spPr/>
        <p:txBody>
          <a:bodyPr>
            <a:normAutofit/>
          </a:bodyPr>
          <a:lstStyle/>
          <a:p>
            <a:pPr>
              <a:spcBef>
                <a:spcPts val="800"/>
              </a:spcBef>
            </a:pPr>
            <a:endParaRPr lang="sv-SE" dirty="0"/>
          </a:p>
          <a:p>
            <a:pPr>
              <a:spcBef>
                <a:spcPts val="800"/>
              </a:spcBef>
            </a:pPr>
            <a:endParaRPr lang="sv-SE" dirty="0"/>
          </a:p>
        </p:txBody>
      </p:sp>
      <p:sp>
        <p:nvSpPr>
          <p:cNvPr id="12" name="textruta 11">
            <a:extLst>
              <a:ext uri="{FF2B5EF4-FFF2-40B4-BE49-F238E27FC236}">
                <a16:creationId xmlns:a16="http://schemas.microsoft.com/office/drawing/2014/main" id="{BAE7A7AD-15BE-E790-918C-58450EBDF3D2}"/>
              </a:ext>
            </a:extLst>
          </p:cNvPr>
          <p:cNvSpPr txBox="1"/>
          <p:nvPr/>
        </p:nvSpPr>
        <p:spPr>
          <a:xfrm>
            <a:off x="7158979" y="4170940"/>
            <a:ext cx="1299221" cy="307777"/>
          </a:xfrm>
          <a:prstGeom prst="rect">
            <a:avLst/>
          </a:prstGeom>
          <a:noFill/>
        </p:spPr>
        <p:txBody>
          <a:bodyPr wrap="square" rtlCol="0">
            <a:spAutoFit/>
          </a:bodyPr>
          <a:lstStyle/>
          <a:p>
            <a:pPr algn="ctr"/>
            <a:r>
              <a:rPr lang="sv-SE" sz="1400" i="1" dirty="0">
                <a:solidFill>
                  <a:schemeClr val="bg1"/>
                </a:solidFill>
              </a:rPr>
              <a:t>Anna</a:t>
            </a:r>
          </a:p>
        </p:txBody>
      </p:sp>
      <p:sp>
        <p:nvSpPr>
          <p:cNvPr id="14" name="Platshållare för innehåll 13">
            <a:extLst>
              <a:ext uri="{FF2B5EF4-FFF2-40B4-BE49-F238E27FC236}">
                <a16:creationId xmlns:a16="http://schemas.microsoft.com/office/drawing/2014/main" id="{60F6E2B8-BE30-0063-AD27-91FF4352834B}"/>
              </a:ext>
            </a:extLst>
          </p:cNvPr>
          <p:cNvSpPr>
            <a:spLocks noGrp="1"/>
          </p:cNvSpPr>
          <p:nvPr>
            <p:ph sz="half" idx="1"/>
          </p:nvPr>
        </p:nvSpPr>
        <p:spPr>
          <a:xfrm>
            <a:off x="838199" y="2156690"/>
            <a:ext cx="6020836" cy="4230000"/>
          </a:xfrm>
        </p:spPr>
        <p:txBody>
          <a:bodyPr>
            <a:no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Let children tell stories with their own pictures.
Clear and simple images make it easier for children with perception disorders
The </a:t>
            </a:r>
            <a:r>
              <a:rPr lang="en-US" dirty="0" err="1">
                <a:latin typeface="Calibri" panose="020F0502020204030204" pitchFamily="34" charset="0"/>
                <a:ea typeface="Calibri" panose="020F0502020204030204" pitchFamily="34" charset="0"/>
                <a:cs typeface="Times New Roman" panose="02020603050405020304" pitchFamily="18" charset="0"/>
              </a:rPr>
              <a:t>urotherapist's</a:t>
            </a:r>
            <a:r>
              <a:rPr lang="en-US" dirty="0">
                <a:latin typeface="Calibri" panose="020F0502020204030204" pitchFamily="34" charset="0"/>
                <a:ea typeface="Calibri" panose="020F0502020204030204" pitchFamily="34" charset="0"/>
                <a:cs typeface="Times New Roman" panose="02020603050405020304" pitchFamily="18" charset="0"/>
              </a:rPr>
              <a:t> role is to teach IC to parents and children. 
It is the parents' task to teach IC in preschool and school. 
The goal is for the child to be able to perform IC independently before the start of school. </a:t>
            </a:r>
            <a:endParaRPr lang="sv-SE" dirty="0"/>
          </a:p>
        </p:txBody>
      </p:sp>
    </p:spTree>
    <p:extLst>
      <p:ext uri="{BB962C8B-B14F-4D97-AF65-F5344CB8AC3E}">
        <p14:creationId xmlns:p14="http://schemas.microsoft.com/office/powerpoint/2010/main" val="364842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9"/>
          <p:cNvSpPr txBox="1">
            <a:spLocks noGrp="1"/>
          </p:cNvSpPr>
          <p:nvPr>
            <p:ph type="title"/>
          </p:nvPr>
        </p:nvSpPr>
        <p:spPr>
          <a:xfrm>
            <a:off x="810104" y="1438028"/>
            <a:ext cx="5716426" cy="2185282"/>
          </a:xfrm>
          <a:prstGeom prst="rect">
            <a:avLst/>
          </a:prstGeom>
          <a:noFill/>
          <a:ln>
            <a:noFill/>
          </a:ln>
        </p:spPr>
        <p:txBody>
          <a:bodyPr spcFirstLastPara="1" wrap="square" lIns="91425" tIns="45700" rIns="91425" bIns="45700" anchor="ctr" anchorCtr="0">
            <a:noAutofit/>
          </a:bodyPr>
          <a:lstStyle/>
          <a:p>
            <a:pPr lvl="0">
              <a:buSzPts val="3199"/>
            </a:pPr>
            <a:r>
              <a:rPr lang="en-US" dirty="0"/>
              <a:t>Information material to children and parents which will facilitate getting started with the IC procedure</a:t>
            </a:r>
            <a:endParaRPr dirty="0"/>
          </a:p>
        </p:txBody>
      </p:sp>
      <p:pic>
        <p:nvPicPr>
          <p:cNvPr id="5" name="Picture 4">
            <a:extLst>
              <a:ext uri="{FF2B5EF4-FFF2-40B4-BE49-F238E27FC236}">
                <a16:creationId xmlns:a16="http://schemas.microsoft.com/office/drawing/2014/main" id="{AB5D6FC7-0483-2DDA-1164-4435ABEE9009}"/>
              </a:ext>
            </a:extLst>
          </p:cNvPr>
          <p:cNvPicPr>
            <a:picLocks noChangeAspect="1"/>
          </p:cNvPicPr>
          <p:nvPr/>
        </p:nvPicPr>
        <p:blipFill>
          <a:blip r:embed="rId3"/>
          <a:stretch>
            <a:fillRect/>
          </a:stretch>
        </p:blipFill>
        <p:spPr>
          <a:xfrm rot="834754">
            <a:off x="776443" y="3480389"/>
            <a:ext cx="4742197" cy="3069315"/>
          </a:xfrm>
          <a:prstGeom prst="rect">
            <a:avLst/>
          </a:prstGeom>
        </p:spPr>
      </p:pic>
      <p:grpSp>
        <p:nvGrpSpPr>
          <p:cNvPr id="9" name="Grupp 8">
            <a:extLst>
              <a:ext uri="{FF2B5EF4-FFF2-40B4-BE49-F238E27FC236}">
                <a16:creationId xmlns:a16="http://schemas.microsoft.com/office/drawing/2014/main" id="{E2062E02-DEFF-F78B-BC96-44D47869E6EF}"/>
              </a:ext>
            </a:extLst>
          </p:cNvPr>
          <p:cNvGrpSpPr/>
          <p:nvPr/>
        </p:nvGrpSpPr>
        <p:grpSpPr>
          <a:xfrm>
            <a:off x="6035642" y="783771"/>
            <a:ext cx="5929819" cy="5848804"/>
            <a:chOff x="6035642" y="763244"/>
            <a:chExt cx="5929819" cy="5869331"/>
          </a:xfrm>
        </p:grpSpPr>
        <p:pic>
          <p:nvPicPr>
            <p:cNvPr id="6" name="Bildobjekt 5" descr="En bild som visar text, vitvaror, vit, utrustning&#10;&#10;Automatiskt genererad beskrivning">
              <a:extLst>
                <a:ext uri="{FF2B5EF4-FFF2-40B4-BE49-F238E27FC236}">
                  <a16:creationId xmlns:a16="http://schemas.microsoft.com/office/drawing/2014/main" id="{8E22CD25-458A-BC47-19BC-229058DD80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1" r="62"/>
            <a:stretch/>
          </p:blipFill>
          <p:spPr>
            <a:xfrm>
              <a:off x="6096000" y="763244"/>
              <a:ext cx="5869461" cy="5869331"/>
            </a:xfrm>
            <a:prstGeom prst="rect">
              <a:avLst/>
            </a:prstGeom>
          </p:spPr>
        </p:pic>
        <p:sp>
          <p:nvSpPr>
            <p:cNvPr id="7" name="Rektangel 6">
              <a:extLst>
                <a:ext uri="{FF2B5EF4-FFF2-40B4-BE49-F238E27FC236}">
                  <a16:creationId xmlns:a16="http://schemas.microsoft.com/office/drawing/2014/main" id="{1F265929-54E6-B35E-DFFA-CDCCFF8D5B33}"/>
                </a:ext>
              </a:extLst>
            </p:cNvPr>
            <p:cNvSpPr/>
            <p:nvPr/>
          </p:nvSpPr>
          <p:spPr>
            <a:xfrm flipH="1" flipV="1">
              <a:off x="6035642" y="763244"/>
              <a:ext cx="1432348" cy="5869331"/>
            </a:xfrm>
            <a:prstGeom prst="rect">
              <a:avLst/>
            </a:prstGeom>
            <a:gradFill flip="none" rotWithShape="1">
              <a:gsLst>
                <a:gs pos="8000">
                  <a:schemeClr val="bg1">
                    <a:lumMod val="95000"/>
                  </a:schemeClr>
                </a:gs>
                <a:gs pos="91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Tree>
    <p:extLst>
      <p:ext uri="{BB962C8B-B14F-4D97-AF65-F5344CB8AC3E}">
        <p14:creationId xmlns:p14="http://schemas.microsoft.com/office/powerpoint/2010/main" val="2494698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A53689D5-1457-E1C6-8553-FD0E4A7B7FAA}"/>
              </a:ext>
            </a:extLst>
          </p:cNvPr>
          <p:cNvSpPr>
            <a:spLocks noGrp="1"/>
          </p:cNvSpPr>
          <p:nvPr>
            <p:ph type="title"/>
          </p:nvPr>
        </p:nvSpPr>
        <p:spPr/>
        <p:txBody>
          <a:bodyPr/>
          <a:lstStyle/>
          <a:p>
            <a:r>
              <a:rPr lang="sv-SE" dirty="0"/>
              <a:t> </a:t>
            </a:r>
            <a:r>
              <a:rPr lang="en-US" dirty="0"/>
              <a:t>Strategies for success with IC (10 small steps to IC)</a:t>
            </a:r>
            <a:endParaRPr lang="sv-SE" dirty="0"/>
          </a:p>
        </p:txBody>
      </p:sp>
      <p:sp>
        <p:nvSpPr>
          <p:cNvPr id="70" name="Platshållare för innehåll 69">
            <a:extLst>
              <a:ext uri="{FF2B5EF4-FFF2-40B4-BE49-F238E27FC236}">
                <a16:creationId xmlns:a16="http://schemas.microsoft.com/office/drawing/2014/main" id="{B7AC21A6-13A4-B0A8-F2AD-260EBA4370E1}"/>
              </a:ext>
            </a:extLst>
          </p:cNvPr>
          <p:cNvSpPr>
            <a:spLocks noGrp="1"/>
          </p:cNvSpPr>
          <p:nvPr>
            <p:ph idx="1"/>
          </p:nvPr>
        </p:nvSpPr>
        <p:spPr/>
        <p:txBody>
          <a:bodyPr numCol="2">
            <a:normAutofit/>
          </a:bodyPr>
          <a:lstStyle/>
          <a:p>
            <a:pPr marL="457200" indent="-457200">
              <a:buFont typeface="+mj-lt"/>
              <a:buAutoNum type="arabicPeriod"/>
            </a:pPr>
            <a:r>
              <a:rPr lang="en-US" dirty="0"/>
              <a:t>Point with your finger, and then </a:t>
            </a:r>
            <a:br>
              <a:rPr lang="en-US" dirty="0"/>
            </a:br>
            <a:r>
              <a:rPr lang="en-US" dirty="0"/>
              <a:t>touch the urethral opening.
Hold your finger against the urethral orifice and slowly count to 10.
Point the catheter at the urethral orifice. 
Stir the urethral orifice with the catheter.
Touch the urethral orifice with the catheter and slowly count to 10.
Make the top of the catheter disappear into the urethral orifice.
Insert the catheter a little more, about 3 cm into the urethra.
Insert the catheter a little more, into the urethra.
Insert the catheter so there is pee.
 Slowly pull out the catheter when is no longer any pee.</a:t>
            </a:r>
            <a:endParaRPr lang="sv-SE" dirty="0"/>
          </a:p>
          <a:p>
            <a:endParaRPr lang="sv-SE" dirty="0"/>
          </a:p>
        </p:txBody>
      </p:sp>
    </p:spTree>
    <p:extLst>
      <p:ext uri="{BB962C8B-B14F-4D97-AF65-F5344CB8AC3E}">
        <p14:creationId xmlns:p14="http://schemas.microsoft.com/office/powerpoint/2010/main" val="1742226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klädsel, Människoansikte, träd&#10;&#10;Automatiskt genererad beskrivning">
            <a:extLst>
              <a:ext uri="{FF2B5EF4-FFF2-40B4-BE49-F238E27FC236}">
                <a16:creationId xmlns:a16="http://schemas.microsoft.com/office/drawing/2014/main" id="{31A8C062-356C-050B-FD0B-9740E64C32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68" y="0"/>
            <a:ext cx="12192001" cy="6858000"/>
          </a:xfrm>
          <a:prstGeom prst="rect">
            <a:avLst/>
          </a:prstGeom>
        </p:spPr>
      </p:pic>
      <p:sp>
        <p:nvSpPr>
          <p:cNvPr id="6" name="Rektangel 5">
            <a:extLst>
              <a:ext uri="{FF2B5EF4-FFF2-40B4-BE49-F238E27FC236}">
                <a16:creationId xmlns:a16="http://schemas.microsoft.com/office/drawing/2014/main" id="{BEF20052-A844-A712-4575-278815ECEE84}"/>
              </a:ext>
            </a:extLst>
          </p:cNvPr>
          <p:cNvSpPr/>
          <p:nvPr/>
        </p:nvSpPr>
        <p:spPr>
          <a:xfrm flipV="1">
            <a:off x="-1" y="-16098"/>
            <a:ext cx="12190934" cy="6890198"/>
          </a:xfrm>
          <a:prstGeom prst="rect">
            <a:avLst/>
          </a:prstGeom>
          <a:gradFill flip="none" rotWithShape="1">
            <a:gsLst>
              <a:gs pos="0">
                <a:schemeClr val="bg1">
                  <a:alpha val="0"/>
                </a:schemeClr>
              </a:gs>
              <a:gs pos="72000">
                <a:schemeClr val="accent5">
                  <a:lumMod val="75000"/>
                  <a:alpha val="54000"/>
                </a:schemeClr>
              </a:gs>
              <a:gs pos="100000">
                <a:schemeClr val="accent5">
                  <a:lumMod val="50000"/>
                  <a:alpha val="8800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itle 1">
            <a:extLst>
              <a:ext uri="{FF2B5EF4-FFF2-40B4-BE49-F238E27FC236}">
                <a16:creationId xmlns:a16="http://schemas.microsoft.com/office/drawing/2014/main" id="{42CF2771-F00C-4F26-9786-5599D7B5D593}"/>
              </a:ext>
            </a:extLst>
          </p:cNvPr>
          <p:cNvSpPr>
            <a:spLocks noGrp="1"/>
          </p:cNvSpPr>
          <p:nvPr>
            <p:ph type="title"/>
          </p:nvPr>
        </p:nvSpPr>
        <p:spPr>
          <a:xfrm>
            <a:off x="503041" y="1635862"/>
            <a:ext cx="6607878" cy="2839828"/>
          </a:xfrm>
        </p:spPr>
        <p:txBody>
          <a:bodyPr>
            <a:noAutofit/>
          </a:bodyPr>
          <a:lstStyle/>
          <a:p>
            <a:pPr lvl="0">
              <a:spcBef>
                <a:spcPts val="0"/>
              </a:spcBef>
              <a:defRPr/>
            </a:pPr>
            <a:r>
              <a:rPr lang="en-US" kern="0" dirty="0">
                <a:solidFill>
                  <a:schemeClr val="bg2"/>
                </a:solidFill>
                <a:cs typeface="Calibri"/>
                <a:sym typeface="Calibri"/>
              </a:rPr>
              <a:t>IC – another way to pee</a:t>
            </a:r>
            <a:br>
              <a:rPr lang="en-US" kern="0" dirty="0">
                <a:solidFill>
                  <a:schemeClr val="bg2"/>
                </a:solidFill>
                <a:cs typeface="Calibri"/>
                <a:sym typeface="Calibri"/>
              </a:rPr>
            </a:br>
            <a:br>
              <a:rPr lang="en-US" kern="0" dirty="0">
                <a:solidFill>
                  <a:schemeClr val="bg2"/>
                </a:solidFill>
                <a:cs typeface="Calibri"/>
                <a:sym typeface="Calibri"/>
              </a:rPr>
            </a:br>
            <a:r>
              <a:rPr lang="en-US" kern="0" dirty="0">
                <a:solidFill>
                  <a:schemeClr val="bg2"/>
                </a:solidFill>
                <a:cs typeface="Calibri"/>
                <a:sym typeface="Calibri"/>
              </a:rPr>
              <a:t>Training aimed at someone </a:t>
            </a:r>
            <a:br>
              <a:rPr lang="en-US" kern="0" dirty="0">
                <a:solidFill>
                  <a:schemeClr val="bg2"/>
                </a:solidFill>
                <a:cs typeface="Calibri"/>
                <a:sym typeface="Calibri"/>
              </a:rPr>
            </a:br>
            <a:r>
              <a:rPr lang="en-US" kern="0" dirty="0">
                <a:solidFill>
                  <a:schemeClr val="bg2"/>
                </a:solidFill>
                <a:cs typeface="Calibri"/>
                <a:sym typeface="Calibri"/>
              </a:rPr>
              <a:t>who is teaching a child to do Intermittent Catheterization  (IC) </a:t>
            </a:r>
            <a:endParaRPr lang="sv-SE" dirty="0"/>
          </a:p>
        </p:txBody>
      </p:sp>
      <p:sp>
        <p:nvSpPr>
          <p:cNvPr id="7" name="Freeform 15">
            <a:extLst>
              <a:ext uri="{FF2B5EF4-FFF2-40B4-BE49-F238E27FC236}">
                <a16:creationId xmlns:a16="http://schemas.microsoft.com/office/drawing/2014/main" id="{67F743AE-13B7-524B-9491-4926A516C7E2}"/>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5">
            <a:extLst>
              <a:ext uri="{FF2B5EF4-FFF2-40B4-BE49-F238E27FC236}">
                <a16:creationId xmlns:a16="http://schemas.microsoft.com/office/drawing/2014/main" id="{6EAFAFCA-6BEB-220A-6D85-F4C998FB7010}"/>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63466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600"/>
              <a:buFont typeface="Calibri"/>
              <a:buNone/>
            </a:pPr>
            <a:r>
              <a:rPr lang="sv-SE" dirty="0"/>
              <a:t>IC </a:t>
            </a:r>
            <a:r>
              <a:rPr lang="en-US" dirty="0"/>
              <a:t>method-</a:t>
            </a:r>
            <a:r>
              <a:rPr lang="sv-SE" dirty="0"/>
              <a:t>girl</a:t>
            </a:r>
            <a:endParaRPr dirty="0"/>
          </a:p>
        </p:txBody>
      </p:sp>
      <p:pic>
        <p:nvPicPr>
          <p:cNvPr id="6" name="Bildobjekt 5">
            <a:extLst>
              <a:ext uri="{FF2B5EF4-FFF2-40B4-BE49-F238E27FC236}">
                <a16:creationId xmlns:a16="http://schemas.microsoft.com/office/drawing/2014/main" id="{A835DA39-B1BB-9E6C-14A3-9EE7A81119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42959" y="2672277"/>
            <a:ext cx="2297982" cy="2441940"/>
          </a:xfrm>
          <a:prstGeom prst="rect">
            <a:avLst/>
          </a:prstGeom>
        </p:spPr>
      </p:pic>
      <p:grpSp>
        <p:nvGrpSpPr>
          <p:cNvPr id="17" name="Grupp 16">
            <a:extLst>
              <a:ext uri="{FF2B5EF4-FFF2-40B4-BE49-F238E27FC236}">
                <a16:creationId xmlns:a16="http://schemas.microsoft.com/office/drawing/2014/main" id="{135C04A0-75E6-9F20-DE10-86AC11C728BA}"/>
              </a:ext>
            </a:extLst>
          </p:cNvPr>
          <p:cNvGrpSpPr/>
          <p:nvPr/>
        </p:nvGrpSpPr>
        <p:grpSpPr>
          <a:xfrm>
            <a:off x="7117522" y="2672277"/>
            <a:ext cx="1853483" cy="2543241"/>
            <a:chOff x="7117522" y="2258231"/>
            <a:chExt cx="1853483" cy="2543241"/>
          </a:xfrm>
        </p:grpSpPr>
        <p:pic>
          <p:nvPicPr>
            <p:cNvPr id="7" name="Bildobjekt 6">
              <a:extLst>
                <a:ext uri="{FF2B5EF4-FFF2-40B4-BE49-F238E27FC236}">
                  <a16:creationId xmlns:a16="http://schemas.microsoft.com/office/drawing/2014/main" id="{1C4AD0F3-5488-F0AC-A2C7-5BE368858B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17522" y="2258231"/>
              <a:ext cx="1519546" cy="2543241"/>
            </a:xfrm>
            <a:prstGeom prst="rect">
              <a:avLst/>
            </a:prstGeom>
          </p:spPr>
        </p:pic>
        <p:sp>
          <p:nvSpPr>
            <p:cNvPr id="14" name="Rektangel 13">
              <a:extLst>
                <a:ext uri="{FF2B5EF4-FFF2-40B4-BE49-F238E27FC236}">
                  <a16:creationId xmlns:a16="http://schemas.microsoft.com/office/drawing/2014/main" id="{E8CD82D2-45CB-691E-3494-30B3ED2C5578}"/>
                </a:ext>
              </a:extLst>
            </p:cNvPr>
            <p:cNvSpPr/>
            <p:nvPr/>
          </p:nvSpPr>
          <p:spPr>
            <a:xfrm rot="16200000">
              <a:off x="7719449" y="3549916"/>
              <a:ext cx="1082088" cy="1421024"/>
            </a:xfrm>
            <a:prstGeom prst="rect">
              <a:avLst/>
            </a:prstGeom>
            <a:gradFill flip="none" rotWithShape="1">
              <a:gsLst>
                <a:gs pos="3000">
                  <a:schemeClr val="bg1">
                    <a:alpha val="0"/>
                  </a:schemeClr>
                </a:gs>
                <a:gs pos="76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grpSp>
        <p:nvGrpSpPr>
          <p:cNvPr id="25" name="Grupp 24">
            <a:extLst>
              <a:ext uri="{FF2B5EF4-FFF2-40B4-BE49-F238E27FC236}">
                <a16:creationId xmlns:a16="http://schemas.microsoft.com/office/drawing/2014/main" id="{56BD70DC-ECFD-828D-3480-0EEE0FFD672B}"/>
              </a:ext>
            </a:extLst>
          </p:cNvPr>
          <p:cNvGrpSpPr/>
          <p:nvPr/>
        </p:nvGrpSpPr>
        <p:grpSpPr>
          <a:xfrm>
            <a:off x="3596551" y="2541561"/>
            <a:ext cx="3274476" cy="1886212"/>
            <a:chOff x="3662811" y="2448797"/>
            <a:chExt cx="3274476" cy="1886212"/>
          </a:xfrm>
        </p:grpSpPr>
        <p:pic>
          <p:nvPicPr>
            <p:cNvPr id="8" name="Bildobjekt 7">
              <a:extLst>
                <a:ext uri="{FF2B5EF4-FFF2-40B4-BE49-F238E27FC236}">
                  <a16:creationId xmlns:a16="http://schemas.microsoft.com/office/drawing/2014/main" id="{A97C17B2-163A-3E39-CFC9-8360C3B6621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6547"/>
            <a:stretch/>
          </p:blipFill>
          <p:spPr>
            <a:xfrm>
              <a:off x="3733378" y="2448797"/>
              <a:ext cx="3044654" cy="1488322"/>
            </a:xfrm>
            <a:prstGeom prst="rect">
              <a:avLst/>
            </a:prstGeom>
          </p:spPr>
        </p:pic>
        <p:sp>
          <p:nvSpPr>
            <p:cNvPr id="20" name="Rektangel 19">
              <a:extLst>
                <a:ext uri="{FF2B5EF4-FFF2-40B4-BE49-F238E27FC236}">
                  <a16:creationId xmlns:a16="http://schemas.microsoft.com/office/drawing/2014/main" id="{8D929F8F-D75C-B040-C52F-7477F693A73A}"/>
                </a:ext>
              </a:extLst>
            </p:cNvPr>
            <p:cNvSpPr/>
            <p:nvPr/>
          </p:nvSpPr>
          <p:spPr>
            <a:xfrm rot="1164782">
              <a:off x="3662811" y="3754411"/>
              <a:ext cx="1252754" cy="4709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FBE842C6-188A-4E97-E2A0-EBD885333039}"/>
                </a:ext>
              </a:extLst>
            </p:cNvPr>
            <p:cNvSpPr/>
            <p:nvPr/>
          </p:nvSpPr>
          <p:spPr>
            <a:xfrm rot="20696207" flipH="1">
              <a:off x="5684533" y="3816025"/>
              <a:ext cx="1252754" cy="518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4" name="Grupp 23">
            <a:extLst>
              <a:ext uri="{FF2B5EF4-FFF2-40B4-BE49-F238E27FC236}">
                <a16:creationId xmlns:a16="http://schemas.microsoft.com/office/drawing/2014/main" id="{AD41479F-85BA-BC67-8869-8B739B165F76}"/>
              </a:ext>
            </a:extLst>
          </p:cNvPr>
          <p:cNvGrpSpPr/>
          <p:nvPr/>
        </p:nvGrpSpPr>
        <p:grpSpPr>
          <a:xfrm>
            <a:off x="392642" y="2485463"/>
            <a:ext cx="3274476" cy="1887073"/>
            <a:chOff x="338843" y="2410864"/>
            <a:chExt cx="3274476" cy="1887073"/>
          </a:xfrm>
        </p:grpSpPr>
        <p:pic>
          <p:nvPicPr>
            <p:cNvPr id="9" name="Bildobjekt 8">
              <a:extLst>
                <a:ext uri="{FF2B5EF4-FFF2-40B4-BE49-F238E27FC236}">
                  <a16:creationId xmlns:a16="http://schemas.microsoft.com/office/drawing/2014/main" id="{2F89E621-5CAB-8888-58BE-696ABDA3DF1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4738"/>
            <a:stretch/>
          </p:blipFill>
          <p:spPr>
            <a:xfrm>
              <a:off x="509636" y="2410864"/>
              <a:ext cx="3044654" cy="1526255"/>
            </a:xfrm>
            <a:prstGeom prst="rect">
              <a:avLst/>
            </a:prstGeom>
          </p:spPr>
        </p:pic>
        <p:sp>
          <p:nvSpPr>
            <p:cNvPr id="22" name="Rektangel 21">
              <a:extLst>
                <a:ext uri="{FF2B5EF4-FFF2-40B4-BE49-F238E27FC236}">
                  <a16:creationId xmlns:a16="http://schemas.microsoft.com/office/drawing/2014/main" id="{24F60FBD-42D3-9103-2F0F-B701087623D4}"/>
                </a:ext>
              </a:extLst>
            </p:cNvPr>
            <p:cNvSpPr/>
            <p:nvPr/>
          </p:nvSpPr>
          <p:spPr>
            <a:xfrm rot="1164782">
              <a:off x="338843" y="3717339"/>
              <a:ext cx="1252754" cy="4709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ktangel 22">
              <a:extLst>
                <a:ext uri="{FF2B5EF4-FFF2-40B4-BE49-F238E27FC236}">
                  <a16:creationId xmlns:a16="http://schemas.microsoft.com/office/drawing/2014/main" id="{AD7C4F79-5A96-A924-3452-5A7E9EB4AA8E}"/>
                </a:ext>
              </a:extLst>
            </p:cNvPr>
            <p:cNvSpPr/>
            <p:nvPr/>
          </p:nvSpPr>
          <p:spPr>
            <a:xfrm rot="20696207" flipH="1">
              <a:off x="2360565" y="3778953"/>
              <a:ext cx="1252754" cy="518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592261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pSp>
        <p:nvGrpSpPr>
          <p:cNvPr id="16" name="Grupp 15">
            <a:extLst>
              <a:ext uri="{FF2B5EF4-FFF2-40B4-BE49-F238E27FC236}">
                <a16:creationId xmlns:a16="http://schemas.microsoft.com/office/drawing/2014/main" id="{567E9E23-3DA2-9895-2F1C-309E4614E6E5}"/>
              </a:ext>
            </a:extLst>
          </p:cNvPr>
          <p:cNvGrpSpPr/>
          <p:nvPr/>
        </p:nvGrpSpPr>
        <p:grpSpPr>
          <a:xfrm>
            <a:off x="6189898" y="2471584"/>
            <a:ext cx="2511152" cy="3011416"/>
            <a:chOff x="6113697" y="2173504"/>
            <a:chExt cx="2659513" cy="3189333"/>
          </a:xfrm>
        </p:grpSpPr>
        <p:pic>
          <p:nvPicPr>
            <p:cNvPr id="361" name="Google Shape;361;p24"/>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113697" y="2173504"/>
              <a:ext cx="2404654" cy="3056095"/>
            </a:xfrm>
            <a:prstGeom prst="rect">
              <a:avLst/>
            </a:prstGeom>
            <a:noFill/>
            <a:ln>
              <a:noFill/>
            </a:ln>
          </p:spPr>
        </p:pic>
        <p:sp>
          <p:nvSpPr>
            <p:cNvPr id="15" name="Rektangel 14">
              <a:extLst>
                <a:ext uri="{FF2B5EF4-FFF2-40B4-BE49-F238E27FC236}">
                  <a16:creationId xmlns:a16="http://schemas.microsoft.com/office/drawing/2014/main" id="{71F956D5-663E-B088-D1C8-A22D18EC996E}"/>
                </a:ext>
              </a:extLst>
            </p:cNvPr>
            <p:cNvSpPr/>
            <p:nvPr/>
          </p:nvSpPr>
          <p:spPr>
            <a:xfrm rot="16200000">
              <a:off x="7229144" y="3818772"/>
              <a:ext cx="939119" cy="2149012"/>
            </a:xfrm>
            <a:prstGeom prst="rect">
              <a:avLst/>
            </a:prstGeom>
            <a:gradFill flip="none" rotWithShape="1">
              <a:gsLst>
                <a:gs pos="3000">
                  <a:schemeClr val="bg1">
                    <a:alpha val="0"/>
                  </a:schemeClr>
                </a:gs>
                <a:gs pos="76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358" name="Google Shape;358;p2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600"/>
              <a:buFont typeface="Calibri"/>
              <a:buNone/>
            </a:pPr>
            <a:r>
              <a:rPr lang="sv-SE" dirty="0"/>
              <a:t>IC </a:t>
            </a:r>
            <a:r>
              <a:rPr lang="en-US" dirty="0"/>
              <a:t>method-</a:t>
            </a:r>
            <a:r>
              <a:rPr lang="sv-SE" dirty="0"/>
              <a:t>boy</a:t>
            </a:r>
            <a:endParaRPr dirty="0"/>
          </a:p>
        </p:txBody>
      </p:sp>
      <p:pic>
        <p:nvPicPr>
          <p:cNvPr id="360" name="Google Shape;360;p24"/>
          <p:cNvPicPr preferRelativeResize="0"/>
          <p:nvPr/>
        </p:nvPicPr>
        <p:blipFill rotWithShape="1">
          <a:blip r:embed="rId4">
            <a:alphaModFix/>
          </a:blip>
          <a:srcRect/>
          <a:stretch/>
        </p:blipFill>
        <p:spPr>
          <a:xfrm>
            <a:off x="3339748" y="2412245"/>
            <a:ext cx="2452449" cy="1737241"/>
          </a:xfrm>
          <a:prstGeom prst="rect">
            <a:avLst/>
          </a:prstGeom>
          <a:noFill/>
          <a:ln>
            <a:noFill/>
          </a:ln>
        </p:spPr>
      </p:pic>
      <p:pic>
        <p:nvPicPr>
          <p:cNvPr id="362" name="Google Shape;362;p24"/>
          <p:cNvPicPr preferRelativeResize="0"/>
          <p:nvPr/>
        </p:nvPicPr>
        <p:blipFill rotWithShape="1">
          <a:blip r:embed="rId5">
            <a:alphaModFix/>
          </a:blip>
          <a:srcRect/>
          <a:stretch/>
        </p:blipFill>
        <p:spPr>
          <a:xfrm>
            <a:off x="8866672" y="2384424"/>
            <a:ext cx="2603354" cy="1762315"/>
          </a:xfrm>
          <a:prstGeom prst="rect">
            <a:avLst/>
          </a:prstGeom>
          <a:noFill/>
          <a:ln>
            <a:noFill/>
          </a:ln>
        </p:spPr>
      </p:pic>
      <p:pic>
        <p:nvPicPr>
          <p:cNvPr id="10" name="Bildobjekt 9">
            <a:extLst>
              <a:ext uri="{FF2B5EF4-FFF2-40B4-BE49-F238E27FC236}">
                <a16:creationId xmlns:a16="http://schemas.microsoft.com/office/drawing/2014/main" id="{39C03D3E-5B0A-19B0-DCA1-E37D95738B40}"/>
              </a:ext>
            </a:extLst>
          </p:cNvPr>
          <p:cNvPicPr>
            <a:picLocks noChangeAspect="1"/>
          </p:cNvPicPr>
          <p:nvPr/>
        </p:nvPicPr>
        <p:blipFill rotWithShape="1">
          <a:blip r:embed="rId6" cstate="print">
            <a:lum bright="20000" contrast="-40000"/>
            <a:extLst>
              <a:ext uri="{28A0092B-C50C-407E-A947-70E740481C1C}">
                <a14:useLocalDpi xmlns:a14="http://schemas.microsoft.com/office/drawing/2010/main"/>
              </a:ext>
            </a:extLst>
          </a:blip>
          <a:srcRect t="18947"/>
          <a:stretch/>
        </p:blipFill>
        <p:spPr>
          <a:xfrm>
            <a:off x="870085" y="2678974"/>
            <a:ext cx="1891404" cy="1480122"/>
          </a:xfrm>
          <a:prstGeom prst="rect">
            <a:avLst/>
          </a:prstGeom>
        </p:spPr>
      </p:pic>
    </p:spTree>
    <p:extLst>
      <p:ext uri="{BB962C8B-B14F-4D97-AF65-F5344CB8AC3E}">
        <p14:creationId xmlns:p14="http://schemas.microsoft.com/office/powerpoint/2010/main" val="1109363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ruta 127">
            <a:extLst>
              <a:ext uri="{FF2B5EF4-FFF2-40B4-BE49-F238E27FC236}">
                <a16:creationId xmlns:a16="http://schemas.microsoft.com/office/drawing/2014/main" id="{00D95679-0F71-C375-3DB5-58053052AEB9}"/>
              </a:ext>
            </a:extLst>
          </p:cNvPr>
          <p:cNvSpPr txBox="1"/>
          <p:nvPr/>
        </p:nvSpPr>
        <p:spPr>
          <a:xfrm>
            <a:off x="653953" y="2179167"/>
            <a:ext cx="780764" cy="432487"/>
          </a:xfrm>
          <a:prstGeom prst="rect">
            <a:avLst/>
          </a:prstGeom>
          <a:noFill/>
        </p:spPr>
        <p:txBody>
          <a:bodyPr wrap="square" rtlCol="0">
            <a:spAutoFit/>
          </a:bodyPr>
          <a:lstStyle/>
          <a:p>
            <a:pPr algn="ctr"/>
            <a:r>
              <a:rPr lang="sv-SE" sz="1200" b="1" dirty="0"/>
              <a:t>1.</a:t>
            </a:r>
          </a:p>
        </p:txBody>
      </p:sp>
      <p:sp>
        <p:nvSpPr>
          <p:cNvPr id="129" name="textruta 128">
            <a:extLst>
              <a:ext uri="{FF2B5EF4-FFF2-40B4-BE49-F238E27FC236}">
                <a16:creationId xmlns:a16="http://schemas.microsoft.com/office/drawing/2014/main" id="{B83EA394-EFA2-15ED-DE5D-BE186706CFA2}"/>
              </a:ext>
            </a:extLst>
          </p:cNvPr>
          <p:cNvSpPr txBox="1"/>
          <p:nvPr/>
        </p:nvSpPr>
        <p:spPr>
          <a:xfrm>
            <a:off x="653953" y="4056985"/>
            <a:ext cx="780764" cy="432487"/>
          </a:xfrm>
          <a:prstGeom prst="rect">
            <a:avLst/>
          </a:prstGeom>
          <a:noFill/>
        </p:spPr>
        <p:txBody>
          <a:bodyPr wrap="square" rtlCol="0">
            <a:spAutoFit/>
          </a:bodyPr>
          <a:lstStyle/>
          <a:p>
            <a:pPr algn="ctr"/>
            <a:r>
              <a:rPr lang="sv-SE" sz="1200" b="1" dirty="0"/>
              <a:t>4.</a:t>
            </a:r>
          </a:p>
        </p:txBody>
      </p:sp>
      <p:sp>
        <p:nvSpPr>
          <p:cNvPr id="130" name="textruta 129">
            <a:extLst>
              <a:ext uri="{FF2B5EF4-FFF2-40B4-BE49-F238E27FC236}">
                <a16:creationId xmlns:a16="http://schemas.microsoft.com/office/drawing/2014/main" id="{E4EE4132-B8FD-94AE-7DB2-7F2A95948C30}"/>
              </a:ext>
            </a:extLst>
          </p:cNvPr>
          <p:cNvSpPr txBox="1"/>
          <p:nvPr/>
        </p:nvSpPr>
        <p:spPr>
          <a:xfrm>
            <a:off x="2755670" y="2179167"/>
            <a:ext cx="780764" cy="432487"/>
          </a:xfrm>
          <a:prstGeom prst="rect">
            <a:avLst/>
          </a:prstGeom>
          <a:noFill/>
        </p:spPr>
        <p:txBody>
          <a:bodyPr wrap="square" rtlCol="0">
            <a:spAutoFit/>
          </a:bodyPr>
          <a:lstStyle/>
          <a:p>
            <a:pPr algn="ctr"/>
            <a:r>
              <a:rPr lang="sv-SE" sz="1200" b="1" dirty="0"/>
              <a:t>2.</a:t>
            </a:r>
          </a:p>
        </p:txBody>
      </p:sp>
      <p:sp>
        <p:nvSpPr>
          <p:cNvPr id="131" name="textruta 130">
            <a:extLst>
              <a:ext uri="{FF2B5EF4-FFF2-40B4-BE49-F238E27FC236}">
                <a16:creationId xmlns:a16="http://schemas.microsoft.com/office/drawing/2014/main" id="{85A1182D-2E46-3B14-67F1-90AEC7DE0EB7}"/>
              </a:ext>
            </a:extLst>
          </p:cNvPr>
          <p:cNvSpPr txBox="1"/>
          <p:nvPr/>
        </p:nvSpPr>
        <p:spPr>
          <a:xfrm>
            <a:off x="2755670" y="4056985"/>
            <a:ext cx="780764" cy="432487"/>
          </a:xfrm>
          <a:prstGeom prst="rect">
            <a:avLst/>
          </a:prstGeom>
          <a:noFill/>
        </p:spPr>
        <p:txBody>
          <a:bodyPr wrap="square" rtlCol="0">
            <a:spAutoFit/>
          </a:bodyPr>
          <a:lstStyle/>
          <a:p>
            <a:pPr algn="ctr"/>
            <a:r>
              <a:rPr lang="sv-SE" sz="1200" b="1" dirty="0"/>
              <a:t>5.</a:t>
            </a:r>
          </a:p>
        </p:txBody>
      </p:sp>
      <p:sp>
        <p:nvSpPr>
          <p:cNvPr id="132" name="textruta 131">
            <a:extLst>
              <a:ext uri="{FF2B5EF4-FFF2-40B4-BE49-F238E27FC236}">
                <a16:creationId xmlns:a16="http://schemas.microsoft.com/office/drawing/2014/main" id="{0BA8D649-B038-22EC-B58B-94CCEF34F2A2}"/>
              </a:ext>
            </a:extLst>
          </p:cNvPr>
          <p:cNvSpPr txBox="1"/>
          <p:nvPr/>
        </p:nvSpPr>
        <p:spPr>
          <a:xfrm>
            <a:off x="4761362" y="2179167"/>
            <a:ext cx="780764" cy="432487"/>
          </a:xfrm>
          <a:prstGeom prst="rect">
            <a:avLst/>
          </a:prstGeom>
          <a:noFill/>
        </p:spPr>
        <p:txBody>
          <a:bodyPr wrap="square" rtlCol="0">
            <a:spAutoFit/>
          </a:bodyPr>
          <a:lstStyle/>
          <a:p>
            <a:pPr algn="ctr"/>
            <a:r>
              <a:rPr lang="sv-SE" sz="1200" b="1" dirty="0"/>
              <a:t>3a.</a:t>
            </a:r>
          </a:p>
        </p:txBody>
      </p:sp>
      <p:sp>
        <p:nvSpPr>
          <p:cNvPr id="133" name="textruta 132">
            <a:extLst>
              <a:ext uri="{FF2B5EF4-FFF2-40B4-BE49-F238E27FC236}">
                <a16:creationId xmlns:a16="http://schemas.microsoft.com/office/drawing/2014/main" id="{E6BA551A-E0FD-6978-3024-BFD41EF67115}"/>
              </a:ext>
            </a:extLst>
          </p:cNvPr>
          <p:cNvSpPr txBox="1"/>
          <p:nvPr/>
        </p:nvSpPr>
        <p:spPr>
          <a:xfrm>
            <a:off x="4761362" y="4056985"/>
            <a:ext cx="780764" cy="432487"/>
          </a:xfrm>
          <a:prstGeom prst="rect">
            <a:avLst/>
          </a:prstGeom>
          <a:noFill/>
        </p:spPr>
        <p:txBody>
          <a:bodyPr wrap="square" rtlCol="0">
            <a:spAutoFit/>
          </a:bodyPr>
          <a:lstStyle/>
          <a:p>
            <a:pPr algn="ctr"/>
            <a:r>
              <a:rPr lang="sv-SE" sz="1200" b="1" dirty="0"/>
              <a:t>6.</a:t>
            </a:r>
          </a:p>
        </p:txBody>
      </p:sp>
      <p:sp>
        <p:nvSpPr>
          <p:cNvPr id="134" name="textruta 133">
            <a:extLst>
              <a:ext uri="{FF2B5EF4-FFF2-40B4-BE49-F238E27FC236}">
                <a16:creationId xmlns:a16="http://schemas.microsoft.com/office/drawing/2014/main" id="{CD25FA05-5519-05B4-0E10-4B8B872A7201}"/>
              </a:ext>
            </a:extLst>
          </p:cNvPr>
          <p:cNvSpPr txBox="1"/>
          <p:nvPr/>
        </p:nvSpPr>
        <p:spPr>
          <a:xfrm>
            <a:off x="6907986" y="2179167"/>
            <a:ext cx="780764" cy="432487"/>
          </a:xfrm>
          <a:prstGeom prst="rect">
            <a:avLst/>
          </a:prstGeom>
          <a:noFill/>
        </p:spPr>
        <p:txBody>
          <a:bodyPr wrap="square" rtlCol="0">
            <a:spAutoFit/>
          </a:bodyPr>
          <a:lstStyle/>
          <a:p>
            <a:pPr algn="ctr"/>
            <a:r>
              <a:rPr lang="sv-SE" sz="1200" b="1" dirty="0"/>
              <a:t>3b.</a:t>
            </a:r>
          </a:p>
        </p:txBody>
      </p:sp>
      <p:sp>
        <p:nvSpPr>
          <p:cNvPr id="135" name="textruta 134">
            <a:extLst>
              <a:ext uri="{FF2B5EF4-FFF2-40B4-BE49-F238E27FC236}">
                <a16:creationId xmlns:a16="http://schemas.microsoft.com/office/drawing/2014/main" id="{84230A57-F8B6-9706-BAD5-384F990BCFB2}"/>
              </a:ext>
            </a:extLst>
          </p:cNvPr>
          <p:cNvSpPr txBox="1"/>
          <p:nvPr/>
        </p:nvSpPr>
        <p:spPr>
          <a:xfrm>
            <a:off x="6907986" y="4056985"/>
            <a:ext cx="780764" cy="432487"/>
          </a:xfrm>
          <a:prstGeom prst="rect">
            <a:avLst/>
          </a:prstGeom>
          <a:noFill/>
        </p:spPr>
        <p:txBody>
          <a:bodyPr wrap="square" rtlCol="0">
            <a:spAutoFit/>
          </a:bodyPr>
          <a:lstStyle/>
          <a:p>
            <a:pPr algn="ctr"/>
            <a:r>
              <a:rPr lang="sv-SE" sz="1200" b="1" dirty="0"/>
              <a:t>7.</a:t>
            </a:r>
          </a:p>
        </p:txBody>
      </p:sp>
      <p:pic>
        <p:nvPicPr>
          <p:cNvPr id="3" name="Bildobjekt 2" descr="En bild som visar Grafik, skiss, konst, svart och vit&#10;&#10;Automatiskt genererad beskrivning">
            <a:extLst>
              <a:ext uri="{FF2B5EF4-FFF2-40B4-BE49-F238E27FC236}">
                <a16:creationId xmlns:a16="http://schemas.microsoft.com/office/drawing/2014/main" id="{885687F5-4DBB-58AF-F379-3A0AF1DAC8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99330" y="4267823"/>
            <a:ext cx="1779218" cy="1910277"/>
          </a:xfrm>
          <a:prstGeom prst="rect">
            <a:avLst/>
          </a:prstGeom>
        </p:spPr>
      </p:pic>
      <p:pic>
        <p:nvPicPr>
          <p:cNvPr id="5" name="Bildobjekt 4" descr="En bild som visar skiss, tecknad serie, konst, illustration&#10;&#10;Automatiskt genererad beskrivning">
            <a:extLst>
              <a:ext uri="{FF2B5EF4-FFF2-40B4-BE49-F238E27FC236}">
                <a16:creationId xmlns:a16="http://schemas.microsoft.com/office/drawing/2014/main" id="{6333BED2-2F46-F147-29C4-8ACA2F02D5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3870" y="2205280"/>
            <a:ext cx="1216336" cy="1528910"/>
          </a:xfrm>
          <a:prstGeom prst="rect">
            <a:avLst/>
          </a:prstGeom>
        </p:spPr>
      </p:pic>
      <p:pic>
        <p:nvPicPr>
          <p:cNvPr id="6" name="Bildobjekt 5" descr="En bild som visar kabel, svart och vit&#10;&#10;Automatiskt genererad beskrivning">
            <a:extLst>
              <a:ext uri="{FF2B5EF4-FFF2-40B4-BE49-F238E27FC236}">
                <a16:creationId xmlns:a16="http://schemas.microsoft.com/office/drawing/2014/main" id="{5DDFA3DC-81EB-CCD6-F244-A4A46EFB1D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54282" y="1516575"/>
            <a:ext cx="2223695" cy="2128340"/>
          </a:xfrm>
          <a:prstGeom prst="rect">
            <a:avLst/>
          </a:prstGeom>
        </p:spPr>
      </p:pic>
      <p:pic>
        <p:nvPicPr>
          <p:cNvPr id="16" name="Bildobjekt 15" descr="En bild som visar skiss, svart och vit, siluett, konst&#10;&#10;Automatiskt genererad beskrivning">
            <a:extLst>
              <a:ext uri="{FF2B5EF4-FFF2-40B4-BE49-F238E27FC236}">
                <a16:creationId xmlns:a16="http://schemas.microsoft.com/office/drawing/2014/main" id="{C853A89C-6FA6-C6C7-301B-88C62294BAC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6970" y="4144255"/>
            <a:ext cx="1707788" cy="1910277"/>
          </a:xfrm>
          <a:prstGeom prst="rect">
            <a:avLst/>
          </a:prstGeom>
        </p:spPr>
      </p:pic>
      <p:pic>
        <p:nvPicPr>
          <p:cNvPr id="17" name="Bildobjekt 16" descr="En bild som visar mörker, svart, svart och vit, ryggradslös&#10;&#10;Automatiskt genererad beskrivning">
            <a:extLst>
              <a:ext uri="{FF2B5EF4-FFF2-40B4-BE49-F238E27FC236}">
                <a16:creationId xmlns:a16="http://schemas.microsoft.com/office/drawing/2014/main" id="{9B9B9F4B-10E1-B43C-A93A-86FD422245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80508" y="4213426"/>
            <a:ext cx="1766662" cy="1910277"/>
          </a:xfrm>
          <a:prstGeom prst="rect">
            <a:avLst/>
          </a:prstGeom>
        </p:spPr>
      </p:pic>
      <p:pic>
        <p:nvPicPr>
          <p:cNvPr id="19" name="Bildobjekt 18" descr="En bild som visar Soptunna, konst&#10;&#10;Automatiskt genererad beskrivning">
            <a:extLst>
              <a:ext uri="{FF2B5EF4-FFF2-40B4-BE49-F238E27FC236}">
                <a16:creationId xmlns:a16="http://schemas.microsoft.com/office/drawing/2014/main" id="{6935E720-4149-4918-FDE6-90AD6EBF92D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99084" y="4256196"/>
            <a:ext cx="2897664" cy="1686393"/>
          </a:xfrm>
          <a:prstGeom prst="rect">
            <a:avLst/>
          </a:prstGeom>
        </p:spPr>
      </p:pic>
      <p:pic>
        <p:nvPicPr>
          <p:cNvPr id="21" name="Bildobjekt 20" descr="En bild som visar verktyg, tecknad serie, skiss, design&#10;&#10;Automatiskt genererad beskrivning">
            <a:extLst>
              <a:ext uri="{FF2B5EF4-FFF2-40B4-BE49-F238E27FC236}">
                <a16:creationId xmlns:a16="http://schemas.microsoft.com/office/drawing/2014/main" id="{549E5DF2-FC14-FC23-860E-F3C95A4C889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98895" y="2137068"/>
            <a:ext cx="1853092" cy="1497522"/>
          </a:xfrm>
          <a:prstGeom prst="rect">
            <a:avLst/>
          </a:prstGeom>
        </p:spPr>
      </p:pic>
      <p:pic>
        <p:nvPicPr>
          <p:cNvPr id="39" name="Bildobjekt 38" descr="En bild som visar skiss, rita, svart, konst&#10;&#10;Automatiskt genererad beskrivning">
            <a:extLst>
              <a:ext uri="{FF2B5EF4-FFF2-40B4-BE49-F238E27FC236}">
                <a16:creationId xmlns:a16="http://schemas.microsoft.com/office/drawing/2014/main" id="{5275578A-404F-C2E5-2FAA-9EACD05E6EA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07393" y="2063243"/>
            <a:ext cx="1355336" cy="1741943"/>
          </a:xfrm>
          <a:prstGeom prst="rect">
            <a:avLst/>
          </a:prstGeom>
        </p:spPr>
      </p:pic>
      <p:sp>
        <p:nvSpPr>
          <p:cNvPr id="7" name="Rubrik 6">
            <a:extLst>
              <a:ext uri="{FF2B5EF4-FFF2-40B4-BE49-F238E27FC236}">
                <a16:creationId xmlns:a16="http://schemas.microsoft.com/office/drawing/2014/main" id="{DA93147D-6577-FE0D-1293-37B674A5C406}"/>
              </a:ext>
            </a:extLst>
          </p:cNvPr>
          <p:cNvSpPr>
            <a:spLocks noGrp="1"/>
          </p:cNvSpPr>
          <p:nvPr>
            <p:ph type="title"/>
          </p:nvPr>
        </p:nvSpPr>
        <p:spPr/>
        <p:txBody>
          <a:bodyPr/>
          <a:lstStyle/>
          <a:p>
            <a:r>
              <a:rPr lang="sv-SE" dirty="0"/>
              <a:t>IC </a:t>
            </a:r>
            <a:r>
              <a:rPr lang="en-US" dirty="0"/>
              <a:t>method-</a:t>
            </a:r>
            <a:r>
              <a:rPr lang="sv-SE" dirty="0"/>
              <a:t> girl</a:t>
            </a:r>
          </a:p>
        </p:txBody>
      </p:sp>
    </p:spTree>
    <p:extLst>
      <p:ext uri="{BB962C8B-B14F-4D97-AF65-F5344CB8AC3E}">
        <p14:creationId xmlns:p14="http://schemas.microsoft.com/office/powerpoint/2010/main" val="2820850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FE276EC-48CD-6D97-7D80-6E4F92239A25}"/>
              </a:ext>
            </a:extLst>
          </p:cNvPr>
          <p:cNvSpPr>
            <a:spLocks noGrp="1"/>
          </p:cNvSpPr>
          <p:nvPr>
            <p:ph type="title"/>
          </p:nvPr>
        </p:nvSpPr>
        <p:spPr/>
        <p:txBody>
          <a:bodyPr/>
          <a:lstStyle/>
          <a:p>
            <a:r>
              <a:rPr lang="sv-SE" dirty="0"/>
              <a:t>IC </a:t>
            </a:r>
            <a:r>
              <a:rPr lang="en-US" dirty="0"/>
              <a:t>method-</a:t>
            </a:r>
            <a:r>
              <a:rPr lang="sv-SE" dirty="0"/>
              <a:t> boy</a:t>
            </a:r>
          </a:p>
        </p:txBody>
      </p:sp>
      <p:pic>
        <p:nvPicPr>
          <p:cNvPr id="152" name="Bildobjekt 151" descr="En bild som visar text, karta&#10;&#10;Automatiskt genererad beskrivning">
            <a:extLst>
              <a:ext uri="{FF2B5EF4-FFF2-40B4-BE49-F238E27FC236}">
                <a16:creationId xmlns:a16="http://schemas.microsoft.com/office/drawing/2014/main" id="{4E476F95-5AB6-C367-655C-BA3EDCFFB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913" y="1794338"/>
            <a:ext cx="1789308" cy="1673420"/>
          </a:xfrm>
          <a:prstGeom prst="rect">
            <a:avLst/>
          </a:prstGeom>
        </p:spPr>
      </p:pic>
      <p:pic>
        <p:nvPicPr>
          <p:cNvPr id="143" name="Bildobjekt 142">
            <a:extLst>
              <a:ext uri="{FF2B5EF4-FFF2-40B4-BE49-F238E27FC236}">
                <a16:creationId xmlns:a16="http://schemas.microsoft.com/office/drawing/2014/main" id="{BAC00054-E70E-1FEE-3391-7761574AE6CD}"/>
              </a:ext>
            </a:extLst>
          </p:cNvPr>
          <p:cNvPicPr>
            <a:picLocks noChangeAspect="1"/>
          </p:cNvPicPr>
          <p:nvPr/>
        </p:nvPicPr>
        <p:blipFill>
          <a:blip r:embed="rId4"/>
          <a:stretch>
            <a:fillRect/>
          </a:stretch>
        </p:blipFill>
        <p:spPr>
          <a:xfrm>
            <a:off x="7373447" y="3971271"/>
            <a:ext cx="1828592" cy="2423804"/>
          </a:xfrm>
          <a:prstGeom prst="rect">
            <a:avLst/>
          </a:prstGeom>
        </p:spPr>
      </p:pic>
      <p:pic>
        <p:nvPicPr>
          <p:cNvPr id="20" name="Bildobjekt 19" descr="En bild som visar skiss, svart, rita, mörker&#10;&#10;Automatiskt genererad beskrivning">
            <a:extLst>
              <a:ext uri="{FF2B5EF4-FFF2-40B4-BE49-F238E27FC236}">
                <a16:creationId xmlns:a16="http://schemas.microsoft.com/office/drawing/2014/main" id="{192961C6-C794-67D4-DDB7-6F50FB0D5D2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4215" y="3518509"/>
            <a:ext cx="1946440" cy="2752486"/>
          </a:xfrm>
          <a:prstGeom prst="rect">
            <a:avLst/>
          </a:prstGeom>
        </p:spPr>
      </p:pic>
      <p:pic>
        <p:nvPicPr>
          <p:cNvPr id="21" name="Bildobjekt 20" descr="En bild som visar svart, mörker, skiss, rita&#10;&#10;Automatiskt genererad beskrivning">
            <a:extLst>
              <a:ext uri="{FF2B5EF4-FFF2-40B4-BE49-F238E27FC236}">
                <a16:creationId xmlns:a16="http://schemas.microsoft.com/office/drawing/2014/main" id="{0D6ACFDA-767A-2BA5-26B1-ACAE6C21ADD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73890" y="3867196"/>
            <a:ext cx="1607727" cy="2045543"/>
          </a:xfrm>
          <a:prstGeom prst="rect">
            <a:avLst/>
          </a:prstGeom>
        </p:spPr>
      </p:pic>
      <p:pic>
        <p:nvPicPr>
          <p:cNvPr id="22" name="Bildobjekt 21" descr="En bild som visar svart, mörker, skiss, svart och vit&#10;&#10;Automatiskt genererad beskrivning">
            <a:extLst>
              <a:ext uri="{FF2B5EF4-FFF2-40B4-BE49-F238E27FC236}">
                <a16:creationId xmlns:a16="http://schemas.microsoft.com/office/drawing/2014/main" id="{60E76A26-D2BF-D5CA-DB88-DF1427003F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0380" y="3671212"/>
            <a:ext cx="1838456" cy="2599783"/>
          </a:xfrm>
          <a:prstGeom prst="rect">
            <a:avLst/>
          </a:prstGeom>
        </p:spPr>
      </p:pic>
      <p:sp>
        <p:nvSpPr>
          <p:cNvPr id="26" name="textruta 25">
            <a:extLst>
              <a:ext uri="{FF2B5EF4-FFF2-40B4-BE49-F238E27FC236}">
                <a16:creationId xmlns:a16="http://schemas.microsoft.com/office/drawing/2014/main" id="{341F45CE-BE90-D11B-6ACB-F0BBA551284F}"/>
              </a:ext>
            </a:extLst>
          </p:cNvPr>
          <p:cNvSpPr txBox="1"/>
          <p:nvPr/>
        </p:nvSpPr>
        <p:spPr>
          <a:xfrm>
            <a:off x="710897" y="2127764"/>
            <a:ext cx="718754" cy="398138"/>
          </a:xfrm>
          <a:prstGeom prst="rect">
            <a:avLst/>
          </a:prstGeom>
          <a:noFill/>
        </p:spPr>
        <p:txBody>
          <a:bodyPr wrap="square" rtlCol="0">
            <a:spAutoFit/>
          </a:bodyPr>
          <a:lstStyle/>
          <a:p>
            <a:pPr algn="ctr"/>
            <a:r>
              <a:rPr lang="sv-SE" sz="1200" b="1" dirty="0"/>
              <a:t>1.</a:t>
            </a:r>
          </a:p>
        </p:txBody>
      </p:sp>
      <p:sp>
        <p:nvSpPr>
          <p:cNvPr id="27" name="textruta 26">
            <a:extLst>
              <a:ext uri="{FF2B5EF4-FFF2-40B4-BE49-F238E27FC236}">
                <a16:creationId xmlns:a16="http://schemas.microsoft.com/office/drawing/2014/main" id="{65C8C1A0-468C-DD11-CB28-4818F2850ED2}"/>
              </a:ext>
            </a:extLst>
          </p:cNvPr>
          <p:cNvSpPr txBox="1"/>
          <p:nvPr/>
        </p:nvSpPr>
        <p:spPr>
          <a:xfrm>
            <a:off x="9254145" y="2115092"/>
            <a:ext cx="718754" cy="398138"/>
          </a:xfrm>
          <a:prstGeom prst="rect">
            <a:avLst/>
          </a:prstGeom>
          <a:noFill/>
        </p:spPr>
        <p:txBody>
          <a:bodyPr wrap="square" rtlCol="0">
            <a:spAutoFit/>
          </a:bodyPr>
          <a:lstStyle/>
          <a:p>
            <a:pPr algn="ctr"/>
            <a:r>
              <a:rPr lang="sv-SE" sz="1200" b="1" dirty="0"/>
              <a:t>5.</a:t>
            </a:r>
          </a:p>
        </p:txBody>
      </p:sp>
      <p:sp>
        <p:nvSpPr>
          <p:cNvPr id="28" name="textruta 27">
            <a:extLst>
              <a:ext uri="{FF2B5EF4-FFF2-40B4-BE49-F238E27FC236}">
                <a16:creationId xmlns:a16="http://schemas.microsoft.com/office/drawing/2014/main" id="{747343B0-B487-CA43-5D69-CCFDA8A5893B}"/>
              </a:ext>
            </a:extLst>
          </p:cNvPr>
          <p:cNvSpPr txBox="1"/>
          <p:nvPr/>
        </p:nvSpPr>
        <p:spPr>
          <a:xfrm>
            <a:off x="2689366" y="2127764"/>
            <a:ext cx="718754" cy="398138"/>
          </a:xfrm>
          <a:prstGeom prst="rect">
            <a:avLst/>
          </a:prstGeom>
          <a:noFill/>
        </p:spPr>
        <p:txBody>
          <a:bodyPr wrap="square" rtlCol="0">
            <a:spAutoFit/>
          </a:bodyPr>
          <a:lstStyle/>
          <a:p>
            <a:pPr algn="ctr"/>
            <a:r>
              <a:rPr lang="sv-SE" sz="1200" b="1" dirty="0"/>
              <a:t>2.</a:t>
            </a:r>
          </a:p>
        </p:txBody>
      </p:sp>
      <p:sp>
        <p:nvSpPr>
          <p:cNvPr id="29" name="textruta 28">
            <a:extLst>
              <a:ext uri="{FF2B5EF4-FFF2-40B4-BE49-F238E27FC236}">
                <a16:creationId xmlns:a16="http://schemas.microsoft.com/office/drawing/2014/main" id="{CBE9DC3C-6BEF-1786-B99E-4E7D1B81505B}"/>
              </a:ext>
            </a:extLst>
          </p:cNvPr>
          <p:cNvSpPr txBox="1"/>
          <p:nvPr/>
        </p:nvSpPr>
        <p:spPr>
          <a:xfrm>
            <a:off x="710897" y="3990283"/>
            <a:ext cx="718754" cy="398138"/>
          </a:xfrm>
          <a:prstGeom prst="rect">
            <a:avLst/>
          </a:prstGeom>
          <a:noFill/>
        </p:spPr>
        <p:txBody>
          <a:bodyPr wrap="square" rtlCol="0">
            <a:spAutoFit/>
          </a:bodyPr>
          <a:lstStyle/>
          <a:p>
            <a:pPr algn="ctr"/>
            <a:r>
              <a:rPr lang="sv-SE" sz="1200" b="1" dirty="0"/>
              <a:t>6.</a:t>
            </a:r>
          </a:p>
        </p:txBody>
      </p:sp>
      <p:sp>
        <p:nvSpPr>
          <p:cNvPr id="30" name="textruta 29">
            <a:extLst>
              <a:ext uri="{FF2B5EF4-FFF2-40B4-BE49-F238E27FC236}">
                <a16:creationId xmlns:a16="http://schemas.microsoft.com/office/drawing/2014/main" id="{16D0550C-5825-E6E0-6D30-F37B0012AA57}"/>
              </a:ext>
            </a:extLst>
          </p:cNvPr>
          <p:cNvSpPr txBox="1"/>
          <p:nvPr/>
        </p:nvSpPr>
        <p:spPr>
          <a:xfrm>
            <a:off x="4798460" y="2127764"/>
            <a:ext cx="718754" cy="398138"/>
          </a:xfrm>
          <a:prstGeom prst="rect">
            <a:avLst/>
          </a:prstGeom>
          <a:noFill/>
        </p:spPr>
        <p:txBody>
          <a:bodyPr wrap="square" rtlCol="0">
            <a:spAutoFit/>
          </a:bodyPr>
          <a:lstStyle/>
          <a:p>
            <a:pPr algn="ctr"/>
            <a:r>
              <a:rPr lang="sv-SE" sz="1200" b="1" dirty="0"/>
              <a:t>3.</a:t>
            </a:r>
          </a:p>
        </p:txBody>
      </p:sp>
      <p:sp>
        <p:nvSpPr>
          <p:cNvPr id="31" name="textruta 30">
            <a:extLst>
              <a:ext uri="{FF2B5EF4-FFF2-40B4-BE49-F238E27FC236}">
                <a16:creationId xmlns:a16="http://schemas.microsoft.com/office/drawing/2014/main" id="{8F7AC577-5DE4-A96F-9AA0-BC85C8055E55}"/>
              </a:ext>
            </a:extLst>
          </p:cNvPr>
          <p:cNvSpPr txBox="1"/>
          <p:nvPr/>
        </p:nvSpPr>
        <p:spPr>
          <a:xfrm>
            <a:off x="2712647" y="3990283"/>
            <a:ext cx="718754" cy="398138"/>
          </a:xfrm>
          <a:prstGeom prst="rect">
            <a:avLst/>
          </a:prstGeom>
          <a:noFill/>
        </p:spPr>
        <p:txBody>
          <a:bodyPr wrap="square" rtlCol="0">
            <a:spAutoFit/>
          </a:bodyPr>
          <a:lstStyle/>
          <a:p>
            <a:pPr algn="ctr"/>
            <a:r>
              <a:rPr lang="sv-SE" sz="1200" b="1" dirty="0"/>
              <a:t>7.</a:t>
            </a:r>
          </a:p>
        </p:txBody>
      </p:sp>
      <p:sp>
        <p:nvSpPr>
          <p:cNvPr id="32" name="textruta 31">
            <a:extLst>
              <a:ext uri="{FF2B5EF4-FFF2-40B4-BE49-F238E27FC236}">
                <a16:creationId xmlns:a16="http://schemas.microsoft.com/office/drawing/2014/main" id="{0D9FAB8A-0C61-35BF-8CE9-47A040D12B27}"/>
              </a:ext>
            </a:extLst>
          </p:cNvPr>
          <p:cNvSpPr txBox="1"/>
          <p:nvPr/>
        </p:nvSpPr>
        <p:spPr>
          <a:xfrm>
            <a:off x="6943179" y="2127764"/>
            <a:ext cx="718754" cy="398138"/>
          </a:xfrm>
          <a:prstGeom prst="rect">
            <a:avLst/>
          </a:prstGeom>
          <a:noFill/>
        </p:spPr>
        <p:txBody>
          <a:bodyPr wrap="square" rtlCol="0">
            <a:spAutoFit/>
          </a:bodyPr>
          <a:lstStyle/>
          <a:p>
            <a:pPr algn="ctr"/>
            <a:r>
              <a:rPr lang="sv-SE" sz="1200" b="1" dirty="0"/>
              <a:t>4.</a:t>
            </a:r>
          </a:p>
        </p:txBody>
      </p:sp>
      <p:sp>
        <p:nvSpPr>
          <p:cNvPr id="33" name="textruta 32">
            <a:extLst>
              <a:ext uri="{FF2B5EF4-FFF2-40B4-BE49-F238E27FC236}">
                <a16:creationId xmlns:a16="http://schemas.microsoft.com/office/drawing/2014/main" id="{48D152AE-9393-6A81-1315-6A528485D5AC}"/>
              </a:ext>
            </a:extLst>
          </p:cNvPr>
          <p:cNvSpPr txBox="1"/>
          <p:nvPr/>
        </p:nvSpPr>
        <p:spPr>
          <a:xfrm>
            <a:off x="4813842" y="3990283"/>
            <a:ext cx="718754" cy="398138"/>
          </a:xfrm>
          <a:prstGeom prst="rect">
            <a:avLst/>
          </a:prstGeom>
          <a:noFill/>
        </p:spPr>
        <p:txBody>
          <a:bodyPr wrap="square" rtlCol="0">
            <a:spAutoFit/>
          </a:bodyPr>
          <a:lstStyle/>
          <a:p>
            <a:pPr algn="ctr"/>
            <a:r>
              <a:rPr lang="sv-SE" sz="1200" b="1" dirty="0"/>
              <a:t>8.</a:t>
            </a:r>
          </a:p>
        </p:txBody>
      </p:sp>
      <p:sp>
        <p:nvSpPr>
          <p:cNvPr id="34" name="textruta 33">
            <a:extLst>
              <a:ext uri="{FF2B5EF4-FFF2-40B4-BE49-F238E27FC236}">
                <a16:creationId xmlns:a16="http://schemas.microsoft.com/office/drawing/2014/main" id="{08406C10-ECDA-871C-E961-5063A6932897}"/>
              </a:ext>
            </a:extLst>
          </p:cNvPr>
          <p:cNvSpPr txBox="1"/>
          <p:nvPr/>
        </p:nvSpPr>
        <p:spPr>
          <a:xfrm>
            <a:off x="6949745" y="4018259"/>
            <a:ext cx="718754" cy="398138"/>
          </a:xfrm>
          <a:prstGeom prst="rect">
            <a:avLst/>
          </a:prstGeom>
          <a:noFill/>
        </p:spPr>
        <p:txBody>
          <a:bodyPr wrap="square" rtlCol="0">
            <a:spAutoFit/>
          </a:bodyPr>
          <a:lstStyle/>
          <a:p>
            <a:pPr algn="ctr"/>
            <a:r>
              <a:rPr lang="sv-SE" sz="1200" b="1" dirty="0"/>
              <a:t>9.</a:t>
            </a:r>
          </a:p>
        </p:txBody>
      </p:sp>
      <p:pic>
        <p:nvPicPr>
          <p:cNvPr id="35" name="Bildobjekt 34" descr="En bild som visar skiss, rita, svart, konst&#10;&#10;Automatiskt genererad beskrivning">
            <a:extLst>
              <a:ext uri="{FF2B5EF4-FFF2-40B4-BE49-F238E27FC236}">
                <a16:creationId xmlns:a16="http://schemas.microsoft.com/office/drawing/2014/main" id="{4DAE3FF7-53D3-19F6-081C-62AAAE9FF4C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253" y="2018348"/>
            <a:ext cx="1330964" cy="1710619"/>
          </a:xfrm>
          <a:prstGeom prst="rect">
            <a:avLst/>
          </a:prstGeom>
        </p:spPr>
      </p:pic>
      <p:pic>
        <p:nvPicPr>
          <p:cNvPr id="146" name="Bildobjekt 145">
            <a:extLst>
              <a:ext uri="{FF2B5EF4-FFF2-40B4-BE49-F238E27FC236}">
                <a16:creationId xmlns:a16="http://schemas.microsoft.com/office/drawing/2014/main" id="{7332C271-03CB-0077-EB22-3E4CAD8285F2}"/>
              </a:ext>
            </a:extLst>
          </p:cNvPr>
          <p:cNvPicPr>
            <a:picLocks noChangeAspect="1"/>
          </p:cNvPicPr>
          <p:nvPr/>
        </p:nvPicPr>
        <p:blipFill rotWithShape="1">
          <a:blip r:embed="rId9"/>
          <a:srcRect b="10051"/>
          <a:stretch/>
        </p:blipFill>
        <p:spPr>
          <a:xfrm>
            <a:off x="7391028" y="1802577"/>
            <a:ext cx="1719264" cy="1868635"/>
          </a:xfrm>
          <a:prstGeom prst="rect">
            <a:avLst/>
          </a:prstGeom>
        </p:spPr>
      </p:pic>
      <p:pic>
        <p:nvPicPr>
          <p:cNvPr id="147" name="Bildobjekt 146">
            <a:extLst>
              <a:ext uri="{FF2B5EF4-FFF2-40B4-BE49-F238E27FC236}">
                <a16:creationId xmlns:a16="http://schemas.microsoft.com/office/drawing/2014/main" id="{929F4105-B457-BDB2-66C3-66322EAED9AE}"/>
              </a:ext>
            </a:extLst>
          </p:cNvPr>
          <p:cNvPicPr>
            <a:picLocks noChangeAspect="1"/>
          </p:cNvPicPr>
          <p:nvPr/>
        </p:nvPicPr>
        <p:blipFill>
          <a:blip r:embed="rId10"/>
          <a:stretch>
            <a:fillRect/>
          </a:stretch>
        </p:blipFill>
        <p:spPr>
          <a:xfrm>
            <a:off x="5009609" y="1898215"/>
            <a:ext cx="1883456" cy="1829221"/>
          </a:xfrm>
          <a:prstGeom prst="rect">
            <a:avLst/>
          </a:prstGeom>
        </p:spPr>
      </p:pic>
      <p:pic>
        <p:nvPicPr>
          <p:cNvPr id="148" name="Bildobjekt 147">
            <a:extLst>
              <a:ext uri="{FF2B5EF4-FFF2-40B4-BE49-F238E27FC236}">
                <a16:creationId xmlns:a16="http://schemas.microsoft.com/office/drawing/2014/main" id="{6F986A98-12C3-08C5-E303-74D4E145DCB9}"/>
              </a:ext>
            </a:extLst>
          </p:cNvPr>
          <p:cNvPicPr>
            <a:picLocks noChangeAspect="1"/>
          </p:cNvPicPr>
          <p:nvPr/>
        </p:nvPicPr>
        <p:blipFill>
          <a:blip r:embed="rId11"/>
          <a:stretch>
            <a:fillRect/>
          </a:stretch>
        </p:blipFill>
        <p:spPr>
          <a:xfrm>
            <a:off x="3130052" y="1945715"/>
            <a:ext cx="1403060" cy="1970253"/>
          </a:xfrm>
          <a:prstGeom prst="rect">
            <a:avLst/>
          </a:prstGeom>
        </p:spPr>
      </p:pic>
    </p:spTree>
    <p:extLst>
      <p:ext uri="{BB962C8B-B14F-4D97-AF65-F5344CB8AC3E}">
        <p14:creationId xmlns:p14="http://schemas.microsoft.com/office/powerpoint/2010/main" val="3690912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20" name="Grupp 19">
            <a:extLst>
              <a:ext uri="{FF2B5EF4-FFF2-40B4-BE49-F238E27FC236}">
                <a16:creationId xmlns:a16="http://schemas.microsoft.com/office/drawing/2014/main" id="{E33D4C57-50B3-D5E9-3F15-32A1B58C89A3}"/>
              </a:ext>
            </a:extLst>
          </p:cNvPr>
          <p:cNvGrpSpPr/>
          <p:nvPr/>
        </p:nvGrpSpPr>
        <p:grpSpPr>
          <a:xfrm>
            <a:off x="5900089" y="1625383"/>
            <a:ext cx="6064899" cy="5042034"/>
            <a:chOff x="5900089" y="1625383"/>
            <a:chExt cx="6064899" cy="5042034"/>
          </a:xfrm>
        </p:grpSpPr>
        <p:pic>
          <p:nvPicPr>
            <p:cNvPr id="3" name="Bildobjekt 2" descr="En bild som visar inomhus, fönster, person, säng&#10;&#10;Automatiskt genererad beskrivning">
              <a:extLst>
                <a:ext uri="{FF2B5EF4-FFF2-40B4-BE49-F238E27FC236}">
                  <a16:creationId xmlns:a16="http://schemas.microsoft.com/office/drawing/2014/main" id="{3FDD3D29-B89E-CA8D-DF41-3BE2F58EFC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226" t="5069" r="18932"/>
            <a:stretch/>
          </p:blipFill>
          <p:spPr>
            <a:xfrm>
              <a:off x="6019800" y="1952625"/>
              <a:ext cx="5945188" cy="4679950"/>
            </a:xfrm>
            <a:prstGeom prst="snipRoundRect">
              <a:avLst>
                <a:gd name="adj1" fmla="val 0"/>
                <a:gd name="adj2" fmla="val 0"/>
              </a:avLst>
            </a:prstGeom>
          </p:spPr>
        </p:pic>
        <p:sp>
          <p:nvSpPr>
            <p:cNvPr id="18" name="Rektangel 17">
              <a:extLst>
                <a:ext uri="{FF2B5EF4-FFF2-40B4-BE49-F238E27FC236}">
                  <a16:creationId xmlns:a16="http://schemas.microsoft.com/office/drawing/2014/main" id="{371BEBE9-4AF9-E0FA-6693-D9ADFF3A97E9}"/>
                </a:ext>
              </a:extLst>
            </p:cNvPr>
            <p:cNvSpPr/>
            <p:nvPr/>
          </p:nvSpPr>
          <p:spPr>
            <a:xfrm flipH="1" flipV="1">
              <a:off x="6001253" y="1625383"/>
              <a:ext cx="2298358" cy="5042034"/>
            </a:xfrm>
            <a:prstGeom prst="rect">
              <a:avLst/>
            </a:prstGeom>
            <a:gradFill flip="none" rotWithShape="1">
              <a:gsLst>
                <a:gs pos="5000">
                  <a:schemeClr val="bg1">
                    <a:lumMod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ktangel 18">
              <a:extLst>
                <a:ext uri="{FF2B5EF4-FFF2-40B4-BE49-F238E27FC236}">
                  <a16:creationId xmlns:a16="http://schemas.microsoft.com/office/drawing/2014/main" id="{F9334071-0A90-B5C2-8CAF-D4AEABCA3A4A}"/>
                </a:ext>
              </a:extLst>
            </p:cNvPr>
            <p:cNvSpPr/>
            <p:nvPr/>
          </p:nvSpPr>
          <p:spPr>
            <a:xfrm rot="5400000" flipV="1">
              <a:off x="8490746" y="-786043"/>
              <a:ext cx="883585" cy="6064899"/>
            </a:xfrm>
            <a:prstGeom prst="rect">
              <a:avLst/>
            </a:prstGeom>
            <a:gradFill flip="none" rotWithShape="1">
              <a:gsLst>
                <a:gs pos="18000">
                  <a:schemeClr val="bg1">
                    <a:alpha val="0"/>
                  </a:schemeClr>
                </a:gs>
                <a:gs pos="99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Google Shape;186;p6">
            <a:extLst>
              <a:ext uri="{FF2B5EF4-FFF2-40B4-BE49-F238E27FC236}">
                <a16:creationId xmlns:a16="http://schemas.microsoft.com/office/drawing/2014/main" id="{FD1CD33F-59FA-5764-E86C-97587E4348C1}"/>
              </a:ext>
            </a:extLst>
          </p:cNvPr>
          <p:cNvSpPr/>
          <p:nvPr/>
        </p:nvSpPr>
        <p:spPr>
          <a:xfrm>
            <a:off x="340871" y="6421236"/>
            <a:ext cx="7929297" cy="246181"/>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u="none" strike="noStrike" kern="0" cap="none" spc="0" normalizeH="0" baseline="0" dirty="0" err="1">
                <a:ln>
                  <a:noFill/>
                </a:ln>
                <a:solidFill>
                  <a:srgbClr val="000000"/>
                </a:solidFill>
                <a:effectLst/>
                <a:uLnTx/>
                <a:uFillTx/>
                <a:latin typeface="Calibri"/>
                <a:ea typeface="Calibri"/>
                <a:cs typeface="Calibri"/>
                <a:sym typeface="Calibri"/>
              </a:rPr>
              <a:t>Lapides</a:t>
            </a:r>
            <a:r>
              <a:rPr kumimoji="0" lang="en-US" sz="1000" b="0" u="none" strike="noStrike" kern="0" cap="none" spc="0" normalizeH="0" baseline="0" dirty="0">
                <a:ln>
                  <a:noFill/>
                </a:ln>
                <a:solidFill>
                  <a:srgbClr val="000000"/>
                </a:solidFill>
                <a:effectLst/>
                <a:uLnTx/>
                <a:uFillTx/>
                <a:latin typeface="Calibri"/>
                <a:ea typeface="Calibri"/>
                <a:cs typeface="Calibri"/>
                <a:sym typeface="Calibri"/>
              </a:rPr>
              <a:t>, Diokno, Silber and Lowe,1972 EAUN summary </a:t>
            </a:r>
            <a:r>
              <a:rPr kumimoji="0" lang="en-US" sz="1000" b="0" u="none" strike="noStrike" kern="0" cap="none" spc="0" normalizeH="0" baseline="0" dirty="0" err="1">
                <a:ln>
                  <a:noFill/>
                </a:ln>
                <a:solidFill>
                  <a:srgbClr val="000000"/>
                </a:solidFill>
                <a:effectLst/>
                <a:uLnTx/>
                <a:uFillTx/>
                <a:latin typeface="Calibri"/>
                <a:ea typeface="Calibri"/>
                <a:cs typeface="Calibri"/>
                <a:sym typeface="Calibri"/>
              </a:rPr>
              <a:t>quidelines</a:t>
            </a:r>
            <a:r>
              <a:rPr kumimoji="0" lang="en-US" sz="1000" b="0" u="none" strike="noStrike" kern="0" cap="none" spc="0" normalizeH="0" baseline="0" dirty="0">
                <a:ln>
                  <a:noFill/>
                </a:ln>
                <a:solidFill>
                  <a:srgbClr val="000000"/>
                </a:solidFill>
                <a:effectLst/>
                <a:uLnTx/>
                <a:uFillTx/>
                <a:latin typeface="Calibri"/>
                <a:ea typeface="Calibri"/>
                <a:cs typeface="Calibri"/>
                <a:sym typeface="Calibri"/>
              </a:rPr>
              <a:t> 2013</a:t>
            </a:r>
            <a:endParaRPr kumimoji="0" lang="en-US" sz="1000" b="0" u="none" strike="noStrike" kern="0" cap="none" spc="0" normalizeH="0" baseline="0" dirty="0">
              <a:ln>
                <a:noFill/>
              </a:ln>
              <a:solidFill>
                <a:srgbClr val="000000"/>
              </a:solidFill>
              <a:effectLst/>
              <a:uLnTx/>
              <a:uFillTx/>
              <a:latin typeface="Arial"/>
              <a:cs typeface="Arial"/>
              <a:sym typeface="Arial"/>
            </a:endParaRPr>
          </a:p>
        </p:txBody>
      </p:sp>
      <p:sp>
        <p:nvSpPr>
          <p:cNvPr id="13" name="Rubrik 12">
            <a:extLst>
              <a:ext uri="{FF2B5EF4-FFF2-40B4-BE49-F238E27FC236}">
                <a16:creationId xmlns:a16="http://schemas.microsoft.com/office/drawing/2014/main" id="{960EEAAC-B52F-0CF1-80F9-0AE10A756DB7}"/>
              </a:ext>
            </a:extLst>
          </p:cNvPr>
          <p:cNvSpPr>
            <a:spLocks noGrp="1"/>
          </p:cNvSpPr>
          <p:nvPr>
            <p:ph type="title"/>
          </p:nvPr>
        </p:nvSpPr>
        <p:spPr/>
        <p:txBody>
          <a:bodyPr/>
          <a:lstStyle/>
          <a:p>
            <a:r>
              <a:rPr lang="en-US" dirty="0"/>
              <a:t>Advantages with Intermittent Catheterization</a:t>
            </a:r>
          </a:p>
        </p:txBody>
      </p:sp>
      <p:sp>
        <p:nvSpPr>
          <p:cNvPr id="14" name="Platshållare för innehåll 13">
            <a:extLst>
              <a:ext uri="{FF2B5EF4-FFF2-40B4-BE49-F238E27FC236}">
                <a16:creationId xmlns:a16="http://schemas.microsoft.com/office/drawing/2014/main" id="{1098C654-1CF2-8E93-368D-69CA6D9DC956}"/>
              </a:ext>
            </a:extLst>
          </p:cNvPr>
          <p:cNvSpPr>
            <a:spLocks noGrp="1"/>
          </p:cNvSpPr>
          <p:nvPr>
            <p:ph sz="half" idx="1"/>
          </p:nvPr>
        </p:nvSpPr>
        <p:spPr>
          <a:xfrm>
            <a:off x="838200" y="2114817"/>
            <a:ext cx="6081584" cy="4230000"/>
          </a:xfrm>
        </p:spPr>
        <p:txBody>
          <a:bodyPr>
            <a:normAutofit/>
          </a:bodyPr>
          <a:lstStyle/>
          <a:p>
            <a:r>
              <a:rPr lang="en-US" dirty="0"/>
              <a:t>Regular emptying of bladder </a:t>
            </a:r>
            <a:br>
              <a:rPr lang="en-US" dirty="0"/>
            </a:br>
            <a:r>
              <a:rPr lang="en-US" dirty="0"/>
              <a:t>under low pressure </a:t>
            </a:r>
          </a:p>
          <a:p>
            <a:r>
              <a:rPr lang="en-US" dirty="0"/>
              <a:t>Improved and/or maintained bladder- </a:t>
            </a:r>
            <a:br>
              <a:rPr lang="en-US" dirty="0"/>
            </a:br>
            <a:r>
              <a:rPr lang="en-US" dirty="0"/>
              <a:t>and kidney capacity </a:t>
            </a:r>
          </a:p>
          <a:p>
            <a:r>
              <a:rPr lang="en-US" dirty="0"/>
              <a:t>Reduced risk of UTIs. </a:t>
            </a:r>
          </a:p>
          <a:p>
            <a:r>
              <a:rPr lang="en-US" dirty="0"/>
              <a:t>Reduced urge to urinate</a:t>
            </a:r>
          </a:p>
          <a:p>
            <a:r>
              <a:rPr lang="en-US" dirty="0"/>
              <a:t>Reduced leakage</a:t>
            </a:r>
          </a:p>
          <a:p>
            <a:r>
              <a:rPr lang="en-US" dirty="0"/>
              <a:t>Improved quality of life</a:t>
            </a:r>
          </a:p>
        </p:txBody>
      </p:sp>
    </p:spTree>
    <p:extLst>
      <p:ext uri="{BB962C8B-B14F-4D97-AF65-F5344CB8AC3E}">
        <p14:creationId xmlns:p14="http://schemas.microsoft.com/office/powerpoint/2010/main" val="4073508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9" name="Rubrik 8">
            <a:extLst>
              <a:ext uri="{FF2B5EF4-FFF2-40B4-BE49-F238E27FC236}">
                <a16:creationId xmlns:a16="http://schemas.microsoft.com/office/drawing/2014/main" id="{D5AE1D75-8BF1-E42C-F680-F743B65F34F3}"/>
              </a:ext>
            </a:extLst>
          </p:cNvPr>
          <p:cNvSpPr>
            <a:spLocks noGrp="1"/>
          </p:cNvSpPr>
          <p:nvPr>
            <p:ph type="title"/>
          </p:nvPr>
        </p:nvSpPr>
        <p:spPr/>
        <p:txBody>
          <a:bodyPr/>
          <a:lstStyle/>
          <a:p>
            <a:r>
              <a:rPr lang="en-US" dirty="0"/>
              <a:t>IC complications</a:t>
            </a:r>
          </a:p>
        </p:txBody>
      </p:sp>
      <p:sp>
        <p:nvSpPr>
          <p:cNvPr id="3" name="Platshållare för innehåll 2">
            <a:extLst>
              <a:ext uri="{FF2B5EF4-FFF2-40B4-BE49-F238E27FC236}">
                <a16:creationId xmlns:a16="http://schemas.microsoft.com/office/drawing/2014/main" id="{BD60EA31-23A5-19B1-67D7-6908BA8444BC}"/>
              </a:ext>
            </a:extLst>
          </p:cNvPr>
          <p:cNvSpPr>
            <a:spLocks noGrp="1"/>
          </p:cNvSpPr>
          <p:nvPr>
            <p:ph idx="1"/>
          </p:nvPr>
        </p:nvSpPr>
        <p:spPr/>
        <p:txBody>
          <a:bodyPr>
            <a:normAutofit/>
          </a:bodyPr>
          <a:lstStyle/>
          <a:p>
            <a:pPr lvl="1"/>
            <a:r>
              <a:rPr lang="en-US" sz="2400" dirty="0"/>
              <a:t>Urinary tract infection:</a:t>
            </a:r>
          </a:p>
          <a:p>
            <a:pPr lvl="2"/>
            <a:r>
              <a:rPr lang="en-US" sz="2000" dirty="0"/>
              <a:t>Caused primarily by too few IC sessions or incomplete emptying (wrong technique)</a:t>
            </a:r>
          </a:p>
          <a:p>
            <a:pPr lvl="2"/>
            <a:r>
              <a:rPr lang="en-US" sz="2000" dirty="0"/>
              <a:t>Insufficient flow</a:t>
            </a:r>
          </a:p>
          <a:p>
            <a:pPr lvl="2"/>
            <a:r>
              <a:rPr lang="en-US" sz="2000" dirty="0"/>
              <a:t>The catheter is pulled out too quickly or has not been in the bladder</a:t>
            </a:r>
          </a:p>
          <a:p>
            <a:pPr lvl="1"/>
            <a:r>
              <a:rPr lang="en-US" sz="2400" dirty="0"/>
              <a:t>Streaks of blood on the catheter </a:t>
            </a:r>
          </a:p>
          <a:p>
            <a:pPr lvl="1"/>
            <a:r>
              <a:rPr lang="en-US" sz="2400" dirty="0"/>
              <a:t>Bladder stone</a:t>
            </a:r>
          </a:p>
          <a:p>
            <a:pPr lvl="1"/>
            <a:r>
              <a:rPr lang="en-US" sz="2400" dirty="0"/>
              <a:t>Epididymitis </a:t>
            </a:r>
          </a:p>
          <a:p>
            <a:pPr lvl="1"/>
            <a:r>
              <a:rPr lang="en-US" sz="2400" dirty="0"/>
              <a:t>Urethra stricture and false passages in the urethra</a:t>
            </a:r>
          </a:p>
        </p:txBody>
      </p:sp>
    </p:spTree>
    <p:extLst>
      <p:ext uri="{BB962C8B-B14F-4D97-AF65-F5344CB8AC3E}">
        <p14:creationId xmlns:p14="http://schemas.microsoft.com/office/powerpoint/2010/main" val="4266671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192CC7-CFFE-E513-996A-5D60EC29CCE3}"/>
              </a:ext>
            </a:extLst>
          </p:cNvPr>
          <p:cNvSpPr>
            <a:spLocks noGrp="1"/>
          </p:cNvSpPr>
          <p:nvPr>
            <p:ph type="title"/>
          </p:nvPr>
        </p:nvSpPr>
        <p:spPr/>
        <p:txBody>
          <a:bodyPr/>
          <a:lstStyle/>
          <a:p>
            <a:r>
              <a:rPr lang="sv-SE" dirty="0"/>
              <a:t>Tips and tricks</a:t>
            </a:r>
          </a:p>
        </p:txBody>
      </p:sp>
      <p:sp>
        <p:nvSpPr>
          <p:cNvPr id="5" name="Platshållare för innehåll 4">
            <a:extLst>
              <a:ext uri="{FF2B5EF4-FFF2-40B4-BE49-F238E27FC236}">
                <a16:creationId xmlns:a16="http://schemas.microsoft.com/office/drawing/2014/main" id="{4ACC8F0A-DB8B-FC8A-D982-92895789A4C0}"/>
              </a:ext>
            </a:extLst>
          </p:cNvPr>
          <p:cNvSpPr>
            <a:spLocks noGrp="1"/>
          </p:cNvSpPr>
          <p:nvPr>
            <p:ph sz="half" idx="1"/>
          </p:nvPr>
        </p:nvSpPr>
        <p:spPr/>
        <p:txBody>
          <a:bodyPr/>
          <a:lstStyle/>
          <a:p>
            <a:pPr lvl="1"/>
            <a:r>
              <a:rPr lang="en-US" dirty="0"/>
              <a:t>Inject anesthetic gel into the proximal area of the urethra to locate the urethral </a:t>
            </a:r>
            <a:r>
              <a:rPr lang="en-US" dirty="0" err="1"/>
              <a:t>orifica</a:t>
            </a:r>
            <a:r>
              <a:rPr lang="en-US" dirty="0"/>
              <a:t> in girls.</a:t>
            </a:r>
          </a:p>
          <a:p>
            <a:pPr lvl="1"/>
            <a:r>
              <a:rPr lang="en-US" dirty="0"/>
              <a:t>With girls, use a mirror to show where the opening of the urethra is located.</a:t>
            </a:r>
          </a:p>
          <a:p>
            <a:pPr lvl="1"/>
            <a:r>
              <a:rPr lang="en-US" dirty="0"/>
              <a:t>The foreskin does not need to be pulled back completely before the catheter is inserted into the urethra, but the urethral orifice must be visible. </a:t>
            </a:r>
          </a:p>
          <a:p>
            <a:pPr lvl="1"/>
            <a:r>
              <a:rPr lang="en-US" dirty="0"/>
              <a:t>When the catheter forms an ”S”, it is advisable to wait for a few minutes, leaving the catheter in place in the urethra, then continue. </a:t>
            </a:r>
          </a:p>
        </p:txBody>
      </p:sp>
      <p:sp>
        <p:nvSpPr>
          <p:cNvPr id="3" name="Platshållare för innehåll 2">
            <a:extLst>
              <a:ext uri="{FF2B5EF4-FFF2-40B4-BE49-F238E27FC236}">
                <a16:creationId xmlns:a16="http://schemas.microsoft.com/office/drawing/2014/main" id="{4A598D9F-3EF2-8E0E-AF2B-CEA8756FF819}"/>
              </a:ext>
            </a:extLst>
          </p:cNvPr>
          <p:cNvSpPr>
            <a:spLocks noGrp="1"/>
          </p:cNvSpPr>
          <p:nvPr>
            <p:ph sz="half" idx="2"/>
          </p:nvPr>
        </p:nvSpPr>
        <p:spPr/>
        <p:txBody>
          <a:bodyPr/>
          <a:lstStyle/>
          <a:p>
            <a:pPr lvl="1"/>
            <a:r>
              <a:rPr lang="en-US" dirty="0"/>
              <a:t>Meet with other children and adolescents that practice IC.</a:t>
            </a:r>
          </a:p>
          <a:p>
            <a:pPr lvl="1"/>
            <a:r>
              <a:rPr lang="en-US" dirty="0"/>
              <a:t>Use a reward, such as a diploma or a sticker.</a:t>
            </a:r>
          </a:p>
          <a:p>
            <a:pPr lvl="1"/>
            <a:r>
              <a:rPr lang="en-US" dirty="0"/>
              <a:t>Bring your catheters in your hand luggage when traveling by air. Checked luggage may get lost.</a:t>
            </a:r>
          </a:p>
          <a:p>
            <a:pPr lvl="1"/>
            <a:r>
              <a:rPr lang="en-US" dirty="0"/>
              <a:t>Keep catheters in different places where the child often spends time.</a:t>
            </a:r>
            <a:endParaRPr lang="sv-SE" dirty="0"/>
          </a:p>
        </p:txBody>
      </p:sp>
    </p:spTree>
    <p:extLst>
      <p:ext uri="{BB962C8B-B14F-4D97-AF65-F5344CB8AC3E}">
        <p14:creationId xmlns:p14="http://schemas.microsoft.com/office/powerpoint/2010/main" val="1963809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DEA9D47-D1CE-B698-B9F9-C8611F75D287}"/>
              </a:ext>
            </a:extLst>
          </p:cNvPr>
          <p:cNvSpPr>
            <a:spLocks noGrp="1"/>
          </p:cNvSpPr>
          <p:nvPr>
            <p:ph type="title"/>
          </p:nvPr>
        </p:nvSpPr>
        <p:spPr/>
        <p:txBody>
          <a:bodyPr/>
          <a:lstStyle/>
          <a:p>
            <a:r>
              <a:rPr lang="en-US" dirty="0"/>
              <a:t>The benefits of Intermittent Catheterization</a:t>
            </a:r>
          </a:p>
        </p:txBody>
      </p:sp>
      <p:sp>
        <p:nvSpPr>
          <p:cNvPr id="10" name="Platshållare för innehåll 9">
            <a:extLst>
              <a:ext uri="{FF2B5EF4-FFF2-40B4-BE49-F238E27FC236}">
                <a16:creationId xmlns:a16="http://schemas.microsoft.com/office/drawing/2014/main" id="{984B7CE6-A196-4D79-4C0A-AB788B7114BF}"/>
              </a:ext>
            </a:extLst>
          </p:cNvPr>
          <p:cNvSpPr>
            <a:spLocks noGrp="1"/>
          </p:cNvSpPr>
          <p:nvPr>
            <p:ph sz="half" idx="1"/>
          </p:nvPr>
        </p:nvSpPr>
        <p:spPr/>
        <p:txBody>
          <a:bodyPr/>
          <a:lstStyle/>
          <a:p>
            <a:r>
              <a:rPr lang="en-US" dirty="0"/>
              <a:t>Regular emptying of the bladder under low pressure.</a:t>
            </a:r>
          </a:p>
          <a:p>
            <a:r>
              <a:rPr lang="en-US" dirty="0"/>
              <a:t>Improves or preserves bladder and kidney function. </a:t>
            </a:r>
          </a:p>
          <a:p>
            <a:r>
              <a:rPr lang="en-US" dirty="0"/>
              <a:t>Reduced risk of urinary tract infections.</a:t>
            </a:r>
          </a:p>
        </p:txBody>
      </p:sp>
      <p:sp>
        <p:nvSpPr>
          <p:cNvPr id="11" name="Platshållare för innehåll 10">
            <a:extLst>
              <a:ext uri="{FF2B5EF4-FFF2-40B4-BE49-F238E27FC236}">
                <a16:creationId xmlns:a16="http://schemas.microsoft.com/office/drawing/2014/main" id="{69AE8980-5D31-7226-F9ED-467FA93E349F}"/>
              </a:ext>
            </a:extLst>
          </p:cNvPr>
          <p:cNvSpPr>
            <a:spLocks noGrp="1"/>
          </p:cNvSpPr>
          <p:nvPr>
            <p:ph sz="half" idx="2"/>
          </p:nvPr>
        </p:nvSpPr>
        <p:spPr/>
        <p:txBody>
          <a:bodyPr/>
          <a:lstStyle/>
          <a:p>
            <a:r>
              <a:rPr lang="en-US" dirty="0"/>
              <a:t>Decreased urge to urinate.</a:t>
            </a:r>
          </a:p>
          <a:p>
            <a:r>
              <a:rPr lang="en-US" dirty="0"/>
              <a:t>Decreased urine leakage.</a:t>
            </a:r>
          </a:p>
          <a:p>
            <a:r>
              <a:rPr lang="en-US" dirty="0"/>
              <a:t>Better quality of life.</a:t>
            </a:r>
          </a:p>
        </p:txBody>
      </p:sp>
      <p:sp>
        <p:nvSpPr>
          <p:cNvPr id="12" name="Rektangel 11">
            <a:extLst>
              <a:ext uri="{FF2B5EF4-FFF2-40B4-BE49-F238E27FC236}">
                <a16:creationId xmlns:a16="http://schemas.microsoft.com/office/drawing/2014/main" id="{110D7948-2E60-D184-B9D8-E6BD582F0DD5}"/>
              </a:ext>
            </a:extLst>
          </p:cNvPr>
          <p:cNvSpPr/>
          <p:nvPr/>
        </p:nvSpPr>
        <p:spPr>
          <a:xfrm>
            <a:off x="9106930" y="5263978"/>
            <a:ext cx="2858058" cy="1368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Google Shape;186;p6">
            <a:extLst>
              <a:ext uri="{FF2B5EF4-FFF2-40B4-BE49-F238E27FC236}">
                <a16:creationId xmlns:a16="http://schemas.microsoft.com/office/drawing/2014/main" id="{B8004969-2446-35C6-C644-4038A1CC9A38}"/>
              </a:ext>
            </a:extLst>
          </p:cNvPr>
          <p:cNvSpPr/>
          <p:nvPr/>
        </p:nvSpPr>
        <p:spPr>
          <a:xfrm>
            <a:off x="376497" y="6267348"/>
            <a:ext cx="6096000" cy="400069"/>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dirty="0" err="1">
                <a:ln>
                  <a:noFill/>
                </a:ln>
                <a:solidFill>
                  <a:srgbClr val="000000"/>
                </a:solidFill>
                <a:effectLst/>
                <a:uLnTx/>
                <a:uFillTx/>
                <a:latin typeface="Calibri"/>
                <a:ea typeface="Calibri"/>
                <a:cs typeface="Calibri"/>
                <a:sym typeface="Calibri"/>
              </a:rPr>
              <a:t>Lapides</a:t>
            </a:r>
            <a:r>
              <a:rPr kumimoji="0" lang="en-US" sz="1000" b="0" i="1" u="none" strike="noStrike" kern="0" cap="none" spc="0" normalizeH="0" baseline="0" dirty="0">
                <a:ln>
                  <a:noFill/>
                </a:ln>
                <a:solidFill>
                  <a:srgbClr val="000000"/>
                </a:solidFill>
                <a:effectLst/>
                <a:uLnTx/>
                <a:uFillTx/>
                <a:latin typeface="Calibri"/>
                <a:ea typeface="Calibri"/>
                <a:cs typeface="Calibri"/>
                <a:sym typeface="Calibri"/>
              </a:rPr>
              <a:t>, Diokno, Silber and Lowe,1972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dirty="0">
                <a:ln>
                  <a:noFill/>
                </a:ln>
                <a:solidFill>
                  <a:srgbClr val="000000"/>
                </a:solidFill>
                <a:effectLst/>
                <a:uLnTx/>
                <a:uFillTx/>
                <a:latin typeface="Calibri"/>
                <a:ea typeface="Calibri"/>
                <a:cs typeface="Calibri"/>
                <a:sym typeface="Calibri"/>
              </a:rPr>
              <a:t>EAUN summary </a:t>
            </a:r>
            <a:r>
              <a:rPr kumimoji="0" lang="en-US" sz="1000" b="0" i="1" u="none" strike="noStrike" kern="0" cap="none" spc="0" normalizeH="0" baseline="0" dirty="0" err="1">
                <a:ln>
                  <a:noFill/>
                </a:ln>
                <a:solidFill>
                  <a:srgbClr val="000000"/>
                </a:solidFill>
                <a:effectLst/>
                <a:uLnTx/>
                <a:uFillTx/>
                <a:latin typeface="Calibri"/>
                <a:ea typeface="Calibri"/>
                <a:cs typeface="Calibri"/>
                <a:sym typeface="Calibri"/>
              </a:rPr>
              <a:t>quidelines</a:t>
            </a:r>
            <a:r>
              <a:rPr kumimoji="0" lang="en-US" sz="1000" b="0" i="1" u="none" strike="noStrike" kern="0" cap="none" spc="0" normalizeH="0" baseline="0" dirty="0">
                <a:ln>
                  <a:noFill/>
                </a:ln>
                <a:solidFill>
                  <a:srgbClr val="000000"/>
                </a:solidFill>
                <a:effectLst/>
                <a:uLnTx/>
                <a:uFillTx/>
                <a:latin typeface="Calibri"/>
                <a:ea typeface="Calibri"/>
                <a:cs typeface="Calibri"/>
                <a:sym typeface="Calibri"/>
              </a:rPr>
              <a:t> 2013</a:t>
            </a:r>
            <a:endParaRPr kumimoji="0" lang="en-US" sz="1000" b="0" i="0" u="none" strike="noStrike" kern="0" cap="none" spc="0" normalizeH="0" baseline="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91174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591C3032-D532-49A5-82EF-42E07801C479}"/>
              </a:ext>
            </a:extLst>
          </p:cNvPr>
          <p:cNvSpPr>
            <a:spLocks noEditPoints="1"/>
          </p:cNvSpPr>
          <p:nvPr/>
        </p:nvSpPr>
        <p:spPr bwMode="auto">
          <a:xfrm>
            <a:off x="2798106" y="2446329"/>
            <a:ext cx="6595788" cy="196534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sz="2400" dirty="0"/>
          </a:p>
        </p:txBody>
      </p:sp>
      <p:sp>
        <p:nvSpPr>
          <p:cNvPr id="3" name="Subtitle 2">
            <a:extLst>
              <a:ext uri="{FF2B5EF4-FFF2-40B4-BE49-F238E27FC236}">
                <a16:creationId xmlns:a16="http://schemas.microsoft.com/office/drawing/2014/main" id="{01AB7624-16E6-4B1C-BFB9-3CECF5D1B0CA}"/>
              </a:ext>
            </a:extLst>
          </p:cNvPr>
          <p:cNvSpPr txBox="1">
            <a:spLocks/>
          </p:cNvSpPr>
          <p:nvPr/>
        </p:nvSpPr>
        <p:spPr>
          <a:xfrm>
            <a:off x="1524000" y="5051332"/>
            <a:ext cx="9144000" cy="1655763"/>
          </a:xfrm>
          <a:prstGeom prst="rect">
            <a:avLst/>
          </a:prstGeom>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sz="1600" dirty="0"/>
          </a:p>
          <a:p>
            <a:endParaRPr lang="en-US" sz="1600" dirty="0"/>
          </a:p>
          <a:p>
            <a:endParaRPr lang="en-US" sz="1600" dirty="0"/>
          </a:p>
          <a:p>
            <a:endParaRPr lang="en-US" sz="1600" dirty="0"/>
          </a:p>
          <a:p>
            <a:pPr marL="0" indent="0" algn="ctr">
              <a:buNone/>
            </a:pPr>
            <a:r>
              <a:rPr lang="en-US" sz="1200" dirty="0"/>
              <a:t>Wellspect HealthCare, </a:t>
            </a:r>
            <a:r>
              <a:rPr lang="en-US" sz="1200" dirty="0" err="1"/>
              <a:t>Aminogatan</a:t>
            </a:r>
            <a:r>
              <a:rPr lang="en-US" sz="1200" dirty="0"/>
              <a:t> 1, P.O. Box 14, SE-431 21 </a:t>
            </a:r>
            <a:r>
              <a:rPr lang="en-US" sz="1200" dirty="0" err="1"/>
              <a:t>Mölndal</a:t>
            </a:r>
            <a:r>
              <a:rPr lang="en-US" sz="1200" dirty="0"/>
              <a:t>, Sweden. Phone: +46 31 376 40 00.</a:t>
            </a:r>
          </a:p>
        </p:txBody>
      </p:sp>
    </p:spTree>
    <p:extLst>
      <p:ext uri="{BB962C8B-B14F-4D97-AF65-F5344CB8AC3E}">
        <p14:creationId xmlns:p14="http://schemas.microsoft.com/office/powerpoint/2010/main" val="1230539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578E2E-DB23-4668-ACE8-33200191133D}"/>
              </a:ext>
            </a:extLst>
          </p:cNvPr>
          <p:cNvSpPr>
            <a:spLocks noGrp="1"/>
          </p:cNvSpPr>
          <p:nvPr>
            <p:ph type="title"/>
          </p:nvPr>
        </p:nvSpPr>
        <p:spPr/>
        <p:txBody>
          <a:bodyPr/>
          <a:lstStyle/>
          <a:p>
            <a:r>
              <a:rPr lang="en-US" dirty="0"/>
              <a:t>What you should know to be able to teach IC </a:t>
            </a:r>
            <a:br>
              <a:rPr lang="en-US" dirty="0"/>
            </a:br>
            <a:r>
              <a:rPr lang="en-US" dirty="0"/>
              <a:t>to children and parents</a:t>
            </a:r>
          </a:p>
        </p:txBody>
      </p:sp>
      <p:sp>
        <p:nvSpPr>
          <p:cNvPr id="22" name="Platshållare för innehåll 21">
            <a:extLst>
              <a:ext uri="{FF2B5EF4-FFF2-40B4-BE49-F238E27FC236}">
                <a16:creationId xmlns:a16="http://schemas.microsoft.com/office/drawing/2014/main" id="{7A37EED1-4190-611D-D5AD-27C4F23453FF}"/>
              </a:ext>
            </a:extLst>
          </p:cNvPr>
          <p:cNvSpPr>
            <a:spLocks noGrp="1"/>
          </p:cNvSpPr>
          <p:nvPr>
            <p:ph sz="half" idx="1"/>
          </p:nvPr>
        </p:nvSpPr>
        <p:spPr/>
        <p:txBody>
          <a:bodyPr/>
          <a:lstStyle/>
          <a:p>
            <a:r>
              <a:rPr lang="en-US" altLang="sv-SE" dirty="0"/>
              <a:t>Knowledge of anatomy and physiology</a:t>
            </a:r>
          </a:p>
          <a:p>
            <a:r>
              <a:rPr lang="en-US" altLang="sv-SE" dirty="0"/>
              <a:t>Development of normal bladder control</a:t>
            </a:r>
          </a:p>
          <a:p>
            <a:r>
              <a:rPr lang="en-US" altLang="sv-SE" dirty="0"/>
              <a:t>Bladder dysfunction in children </a:t>
            </a:r>
          </a:p>
          <a:p>
            <a:r>
              <a:rPr lang="en-US" altLang="sv-SE" dirty="0"/>
              <a:t>What is IC </a:t>
            </a:r>
          </a:p>
          <a:p>
            <a:r>
              <a:rPr lang="en-US" altLang="sv-SE" dirty="0"/>
              <a:t>Benefits with IC </a:t>
            </a:r>
          </a:p>
          <a:p>
            <a:r>
              <a:rPr lang="en-US" altLang="sv-SE" dirty="0"/>
              <a:t>The IC method</a:t>
            </a:r>
          </a:p>
          <a:p>
            <a:r>
              <a:rPr lang="en-US" altLang="sv-SE" dirty="0"/>
              <a:t>Preparatory call </a:t>
            </a:r>
          </a:p>
        </p:txBody>
      </p:sp>
      <p:sp>
        <p:nvSpPr>
          <p:cNvPr id="26" name="Platshållare för innehåll 25">
            <a:extLst>
              <a:ext uri="{FF2B5EF4-FFF2-40B4-BE49-F238E27FC236}">
                <a16:creationId xmlns:a16="http://schemas.microsoft.com/office/drawing/2014/main" id="{F6733CEC-BF79-F3D9-CB14-44F3555B1914}"/>
              </a:ext>
            </a:extLst>
          </p:cNvPr>
          <p:cNvSpPr>
            <a:spLocks noGrp="1"/>
          </p:cNvSpPr>
          <p:nvPr>
            <p:ph sz="half" idx="2"/>
          </p:nvPr>
        </p:nvSpPr>
        <p:spPr/>
        <p:txBody>
          <a:bodyPr/>
          <a:lstStyle/>
          <a:p>
            <a:r>
              <a:rPr lang="en-US" dirty="0"/>
              <a:t>Individually adapted IC training</a:t>
            </a:r>
          </a:p>
          <a:p>
            <a:r>
              <a:rPr lang="en-US" dirty="0"/>
              <a:t>Knowledge of catheter assortment/materials</a:t>
            </a:r>
          </a:p>
          <a:p>
            <a:r>
              <a:rPr lang="en-US" dirty="0"/>
              <a:t> Where is IC performed </a:t>
            </a:r>
          </a:p>
          <a:p>
            <a:r>
              <a:rPr lang="en-US" dirty="0"/>
              <a:t>Frequency </a:t>
            </a:r>
          </a:p>
          <a:p>
            <a:r>
              <a:rPr lang="en-US" dirty="0"/>
              <a:t>Complications at IC </a:t>
            </a:r>
          </a:p>
          <a:p>
            <a:r>
              <a:rPr lang="en-US" dirty="0"/>
              <a:t>Follow-up </a:t>
            </a:r>
          </a:p>
          <a:p>
            <a:r>
              <a:rPr lang="en-US" dirty="0"/>
              <a:t>Tips and tricks</a:t>
            </a:r>
          </a:p>
          <a:p>
            <a:endParaRPr lang="en-US" dirty="0"/>
          </a:p>
        </p:txBody>
      </p:sp>
    </p:spTree>
    <p:extLst>
      <p:ext uri="{BB962C8B-B14F-4D97-AF65-F5344CB8AC3E}">
        <p14:creationId xmlns:p14="http://schemas.microsoft.com/office/powerpoint/2010/main" val="2818864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E35F51B-A3B8-FA5C-E8C1-7F9A9244F612}"/>
              </a:ext>
            </a:extLst>
          </p:cNvPr>
          <p:cNvSpPr>
            <a:spLocks noGrp="1"/>
          </p:cNvSpPr>
          <p:nvPr>
            <p:ph type="title"/>
          </p:nvPr>
        </p:nvSpPr>
        <p:spPr/>
        <p:txBody>
          <a:bodyPr/>
          <a:lstStyle/>
          <a:p>
            <a:r>
              <a:rPr lang="en-US" dirty="0"/>
              <a:t>What is Intermittent Catheterization?</a:t>
            </a:r>
          </a:p>
        </p:txBody>
      </p:sp>
      <p:sp>
        <p:nvSpPr>
          <p:cNvPr id="4" name="Platshållare för innehåll 3">
            <a:extLst>
              <a:ext uri="{FF2B5EF4-FFF2-40B4-BE49-F238E27FC236}">
                <a16:creationId xmlns:a16="http://schemas.microsoft.com/office/drawing/2014/main" id="{AACCED6D-A471-D3E8-BFEC-5BF57ABEFD8C}"/>
              </a:ext>
            </a:extLst>
          </p:cNvPr>
          <p:cNvSpPr>
            <a:spLocks noGrp="1"/>
          </p:cNvSpPr>
          <p:nvPr>
            <p:ph sz="half" idx="1"/>
          </p:nvPr>
        </p:nvSpPr>
        <p:spPr/>
        <p:txBody>
          <a:bodyPr/>
          <a:lstStyle/>
          <a:p>
            <a:r>
              <a:rPr lang="en-US" altLang="sv-SE" dirty="0"/>
              <a:t>IC is a method that involves regularly inserting a disposable catheter into the bladder via the urethra, either by yourself or with the help of a parent/caregiver, to empty the urine. </a:t>
            </a:r>
          </a:p>
          <a:p>
            <a:r>
              <a:rPr lang="en-US" altLang="sv-SE" dirty="0"/>
              <a:t>Children or parents/caregivers catheterize the bladder as an everyday routine. </a:t>
            </a:r>
          </a:p>
        </p:txBody>
      </p:sp>
      <p:sp>
        <p:nvSpPr>
          <p:cNvPr id="2" name="Platshållare för innehåll 1">
            <a:extLst>
              <a:ext uri="{FF2B5EF4-FFF2-40B4-BE49-F238E27FC236}">
                <a16:creationId xmlns:a16="http://schemas.microsoft.com/office/drawing/2014/main" id="{043B5066-13D7-A93A-7CC1-990E12411B82}"/>
              </a:ext>
            </a:extLst>
          </p:cNvPr>
          <p:cNvSpPr>
            <a:spLocks noGrp="1"/>
          </p:cNvSpPr>
          <p:nvPr>
            <p:ph sz="half" idx="2"/>
          </p:nvPr>
        </p:nvSpPr>
        <p:spPr/>
        <p:txBody>
          <a:bodyPr/>
          <a:lstStyle/>
          <a:p>
            <a:r>
              <a:rPr lang="en-US" altLang="sv-SE" dirty="0"/>
              <a:t>IC is usually performed every three to four hours during waking hours. </a:t>
            </a:r>
          </a:p>
          <a:p>
            <a:r>
              <a:rPr lang="en-US" altLang="sv-SE" dirty="0"/>
              <a:t>Wash the external genital area once a day. In case of fecal leakage, always wash before catheterization. </a:t>
            </a:r>
          </a:p>
          <a:p>
            <a:endParaRPr lang="en-US" dirty="0"/>
          </a:p>
        </p:txBody>
      </p:sp>
    </p:spTree>
    <p:extLst>
      <p:ext uri="{BB962C8B-B14F-4D97-AF65-F5344CB8AC3E}">
        <p14:creationId xmlns:p14="http://schemas.microsoft.com/office/powerpoint/2010/main" val="1169659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8" name="Rubrik 7">
            <a:extLst>
              <a:ext uri="{FF2B5EF4-FFF2-40B4-BE49-F238E27FC236}">
                <a16:creationId xmlns:a16="http://schemas.microsoft.com/office/drawing/2014/main" id="{C39330E3-3711-9A58-8151-50A9EBB3751D}"/>
              </a:ext>
            </a:extLst>
          </p:cNvPr>
          <p:cNvSpPr>
            <a:spLocks noGrp="1"/>
          </p:cNvSpPr>
          <p:nvPr>
            <p:ph type="title"/>
          </p:nvPr>
        </p:nvSpPr>
        <p:spPr>
          <a:xfrm>
            <a:off x="838200" y="978793"/>
            <a:ext cx="5705214" cy="1223493"/>
          </a:xfrm>
        </p:spPr>
        <p:txBody>
          <a:bodyPr/>
          <a:lstStyle/>
          <a:p>
            <a:r>
              <a:rPr lang="en-US" dirty="0"/>
              <a:t>Anatomy and physiology </a:t>
            </a:r>
            <a:br>
              <a:rPr lang="en-US" dirty="0"/>
            </a:br>
            <a:r>
              <a:rPr lang="en-US" dirty="0"/>
              <a:t>of the urinary tract</a:t>
            </a:r>
          </a:p>
        </p:txBody>
      </p:sp>
      <p:sp>
        <p:nvSpPr>
          <p:cNvPr id="3" name="Platshållare för innehåll 2">
            <a:extLst>
              <a:ext uri="{FF2B5EF4-FFF2-40B4-BE49-F238E27FC236}">
                <a16:creationId xmlns:a16="http://schemas.microsoft.com/office/drawing/2014/main" id="{F2750DC6-1BBF-B728-0E56-F49FD1F94C8E}"/>
              </a:ext>
            </a:extLst>
          </p:cNvPr>
          <p:cNvSpPr>
            <a:spLocks noGrp="1"/>
          </p:cNvSpPr>
          <p:nvPr>
            <p:ph sz="half" idx="1"/>
          </p:nvPr>
        </p:nvSpPr>
        <p:spPr/>
        <p:txBody>
          <a:bodyPr>
            <a:normAutofit lnSpcReduction="10000"/>
          </a:bodyPr>
          <a:lstStyle/>
          <a:p>
            <a:r>
              <a:rPr lang="en-US" dirty="0"/>
              <a:t>The kidneys clean the blood and regulate the salt and water balance in the body.</a:t>
            </a:r>
          </a:p>
          <a:p>
            <a:r>
              <a:rPr lang="en-US" dirty="0"/>
              <a:t>The urine is transported from the kidneys via the ureters to the bladder.</a:t>
            </a:r>
          </a:p>
          <a:p>
            <a:r>
              <a:rPr lang="en-US" dirty="0"/>
              <a:t>The bladder stores the urine until there is a need to empty the bladder.</a:t>
            </a:r>
          </a:p>
          <a:p>
            <a:r>
              <a:rPr lang="en-US" dirty="0"/>
              <a:t>The urethra is surrounded by two circular muscular sphincters.</a:t>
            </a:r>
          </a:p>
          <a:p>
            <a:r>
              <a:rPr lang="en-US" dirty="0"/>
              <a:t>During bladder emptying, the urethra relaxes and the bladder contracts until it is empty.</a:t>
            </a:r>
          </a:p>
        </p:txBody>
      </p:sp>
      <p:grpSp>
        <p:nvGrpSpPr>
          <p:cNvPr id="5" name="Group 4">
            <a:extLst>
              <a:ext uri="{FF2B5EF4-FFF2-40B4-BE49-F238E27FC236}">
                <a16:creationId xmlns:a16="http://schemas.microsoft.com/office/drawing/2014/main" id="{7C6E8172-4C6D-116B-870F-BE14E11608CD}"/>
              </a:ext>
            </a:extLst>
          </p:cNvPr>
          <p:cNvGrpSpPr/>
          <p:nvPr/>
        </p:nvGrpSpPr>
        <p:grpSpPr>
          <a:xfrm>
            <a:off x="6172203" y="1081687"/>
            <a:ext cx="4487087" cy="5430239"/>
            <a:chOff x="6172203" y="1081687"/>
            <a:chExt cx="4487087" cy="5430239"/>
          </a:xfrm>
        </p:grpSpPr>
        <p:grpSp>
          <p:nvGrpSpPr>
            <p:cNvPr id="118" name="Grupp 117">
              <a:extLst>
                <a:ext uri="{FF2B5EF4-FFF2-40B4-BE49-F238E27FC236}">
                  <a16:creationId xmlns:a16="http://schemas.microsoft.com/office/drawing/2014/main" id="{91B9E172-7377-F1F3-5FE6-AED6CCD680C0}"/>
                </a:ext>
              </a:extLst>
            </p:cNvPr>
            <p:cNvGrpSpPr/>
            <p:nvPr/>
          </p:nvGrpSpPr>
          <p:grpSpPr>
            <a:xfrm>
              <a:off x="6172203" y="1081687"/>
              <a:ext cx="4487087" cy="5430239"/>
              <a:chOff x="8351515" y="1103412"/>
              <a:chExt cx="3664201" cy="4434389"/>
            </a:xfrm>
          </p:grpSpPr>
          <p:pic>
            <p:nvPicPr>
              <p:cNvPr id="76" name="object 5">
                <a:extLst>
                  <a:ext uri="{FF2B5EF4-FFF2-40B4-BE49-F238E27FC236}">
                    <a16:creationId xmlns:a16="http://schemas.microsoft.com/office/drawing/2014/main" id="{32C60B0E-6D5D-8424-F5CE-44BAEA446F42}"/>
                  </a:ext>
                </a:extLst>
              </p:cNvPr>
              <p:cNvPicPr/>
              <p:nvPr/>
            </p:nvPicPr>
            <p:blipFill>
              <a:blip r:embed="rId3" cstate="print">
                <a:extLst>
                  <a:ext uri="{28A0092B-C50C-407E-A947-70E740481C1C}">
                    <a14:useLocalDpi xmlns:a14="http://schemas.microsoft.com/office/drawing/2010/main"/>
                  </a:ext>
                </a:extLst>
              </a:blip>
              <a:stretch>
                <a:fillRect/>
              </a:stretch>
            </p:blipFill>
            <p:spPr>
              <a:xfrm>
                <a:off x="9208978" y="1647207"/>
                <a:ext cx="2720517" cy="3890594"/>
              </a:xfrm>
              <a:prstGeom prst="rect">
                <a:avLst/>
              </a:prstGeom>
            </p:spPr>
          </p:pic>
          <p:grpSp>
            <p:nvGrpSpPr>
              <p:cNvPr id="78" name="object 8">
                <a:extLst>
                  <a:ext uri="{FF2B5EF4-FFF2-40B4-BE49-F238E27FC236}">
                    <a16:creationId xmlns:a16="http://schemas.microsoft.com/office/drawing/2014/main" id="{79FB7B56-7AC9-08C6-DE5C-8097F5CF4387}"/>
                  </a:ext>
                </a:extLst>
              </p:cNvPr>
              <p:cNvGrpSpPr/>
              <p:nvPr/>
            </p:nvGrpSpPr>
            <p:grpSpPr>
              <a:xfrm>
                <a:off x="10339626" y="1263146"/>
                <a:ext cx="264160" cy="1420495"/>
                <a:chOff x="3702495" y="2174188"/>
                <a:chExt cx="264160" cy="1420495"/>
              </a:xfrm>
            </p:grpSpPr>
            <p:sp>
              <p:nvSpPr>
                <p:cNvPr id="79" name="object 9">
                  <a:extLst>
                    <a:ext uri="{FF2B5EF4-FFF2-40B4-BE49-F238E27FC236}">
                      <a16:creationId xmlns:a16="http://schemas.microsoft.com/office/drawing/2014/main" id="{AAB09323-F929-4458-17D4-262CDECEBB59}"/>
                    </a:ext>
                  </a:extLst>
                </p:cNvPr>
                <p:cNvSpPr/>
                <p:nvPr/>
              </p:nvSpPr>
              <p:spPr>
                <a:xfrm>
                  <a:off x="3704400" y="2176093"/>
                  <a:ext cx="0" cy="1290955"/>
                </a:xfrm>
                <a:custGeom>
                  <a:avLst/>
                  <a:gdLst/>
                  <a:ahLst/>
                  <a:cxnLst/>
                  <a:rect l="l" t="t" r="r" b="b"/>
                  <a:pathLst>
                    <a:path h="1290954">
                      <a:moveTo>
                        <a:pt x="0" y="0"/>
                      </a:moveTo>
                      <a:lnTo>
                        <a:pt x="0" y="1290739"/>
                      </a:lnTo>
                    </a:path>
                  </a:pathLst>
                </a:custGeom>
                <a:ln w="3429">
                  <a:solidFill>
                    <a:srgbClr val="231F20"/>
                  </a:solidFill>
                </a:ln>
              </p:spPr>
              <p:txBody>
                <a:bodyPr wrap="square" lIns="0" tIns="0" rIns="0" bIns="0" rtlCol="0"/>
                <a:lstStyle/>
                <a:p>
                  <a:endParaRPr lang="en-US" sz="3600" dirty="0"/>
                </a:p>
              </p:txBody>
            </p:sp>
            <p:sp>
              <p:nvSpPr>
                <p:cNvPr id="80" name="object 10">
                  <a:extLst>
                    <a:ext uri="{FF2B5EF4-FFF2-40B4-BE49-F238E27FC236}">
                      <a16:creationId xmlns:a16="http://schemas.microsoft.com/office/drawing/2014/main" id="{243D2A56-ADAA-45F6-D8F0-81D538B3CB1C}"/>
                    </a:ext>
                  </a:extLst>
                </p:cNvPr>
                <p:cNvSpPr/>
                <p:nvPr/>
              </p:nvSpPr>
              <p:spPr>
                <a:xfrm>
                  <a:off x="3964680" y="2386829"/>
                  <a:ext cx="0" cy="1205865"/>
                </a:xfrm>
                <a:custGeom>
                  <a:avLst/>
                  <a:gdLst/>
                  <a:ahLst/>
                  <a:cxnLst/>
                  <a:rect l="l" t="t" r="r" b="b"/>
                  <a:pathLst>
                    <a:path h="1205864">
                      <a:moveTo>
                        <a:pt x="0" y="0"/>
                      </a:moveTo>
                      <a:lnTo>
                        <a:pt x="0" y="1205814"/>
                      </a:lnTo>
                    </a:path>
                  </a:pathLst>
                </a:custGeom>
                <a:ln w="3429">
                  <a:solidFill>
                    <a:srgbClr val="231F20"/>
                  </a:solidFill>
                </a:ln>
              </p:spPr>
              <p:txBody>
                <a:bodyPr wrap="square" lIns="0" tIns="0" rIns="0" bIns="0" rtlCol="0"/>
                <a:lstStyle/>
                <a:p>
                  <a:endParaRPr lang="en-US" sz="3600" dirty="0"/>
                </a:p>
              </p:txBody>
            </p:sp>
          </p:grpSp>
          <p:sp>
            <p:nvSpPr>
              <p:cNvPr id="82" name="object 22">
                <a:extLst>
                  <a:ext uri="{FF2B5EF4-FFF2-40B4-BE49-F238E27FC236}">
                    <a16:creationId xmlns:a16="http://schemas.microsoft.com/office/drawing/2014/main" id="{F056C794-34C5-7B12-5462-B127F9CDE637}"/>
                  </a:ext>
                </a:extLst>
              </p:cNvPr>
              <p:cNvSpPr txBox="1"/>
              <p:nvPr/>
            </p:nvSpPr>
            <p:spPr>
              <a:xfrm>
                <a:off x="10341532" y="4126875"/>
                <a:ext cx="602583" cy="161272"/>
              </a:xfrm>
              <a:prstGeom prst="rect">
                <a:avLst/>
              </a:prstGeom>
            </p:spPr>
            <p:txBody>
              <a:bodyPr vert="horz" wrap="square" lIns="0" tIns="12700" rIns="0" bIns="0" rtlCol="0">
                <a:spAutoFit/>
              </a:bodyPr>
              <a:lstStyle/>
              <a:p>
                <a:pPr marL="12700">
                  <a:lnSpc>
                    <a:spcPct val="100000"/>
                  </a:lnSpc>
                  <a:spcBef>
                    <a:spcPts val="100"/>
                  </a:spcBef>
                </a:pPr>
                <a:r>
                  <a:rPr lang="en-US" sz="1200" spc="-10" dirty="0">
                    <a:solidFill>
                      <a:srgbClr val="231F20"/>
                    </a:solidFill>
                    <a:cs typeface="Gotham-Light"/>
                  </a:rPr>
                  <a:t>Ureters</a:t>
                </a:r>
                <a:endParaRPr lang="en-US" sz="1200" dirty="0">
                  <a:cs typeface="Gotham-Light"/>
                </a:endParaRPr>
              </a:p>
            </p:txBody>
          </p:sp>
          <p:sp>
            <p:nvSpPr>
              <p:cNvPr id="83" name="object 23">
                <a:extLst>
                  <a:ext uri="{FF2B5EF4-FFF2-40B4-BE49-F238E27FC236}">
                    <a16:creationId xmlns:a16="http://schemas.microsoft.com/office/drawing/2014/main" id="{C0574ADF-CBB8-715D-E5C9-FC57B4913B9A}"/>
                  </a:ext>
                </a:extLst>
              </p:cNvPr>
              <p:cNvSpPr txBox="1"/>
              <p:nvPr/>
            </p:nvSpPr>
            <p:spPr>
              <a:xfrm>
                <a:off x="10907440" y="4125269"/>
                <a:ext cx="801429" cy="161272"/>
              </a:xfrm>
              <a:prstGeom prst="rect">
                <a:avLst/>
              </a:prstGeom>
            </p:spPr>
            <p:txBody>
              <a:bodyPr vert="horz" wrap="square" lIns="0" tIns="12700" rIns="0" bIns="0" rtlCol="0">
                <a:spAutoFit/>
              </a:bodyPr>
              <a:lstStyle/>
              <a:p>
                <a:pPr marL="12700" marR="5080" indent="118745">
                  <a:lnSpc>
                    <a:spcPct val="100000"/>
                  </a:lnSpc>
                  <a:spcBef>
                    <a:spcPts val="100"/>
                  </a:spcBef>
                </a:pPr>
                <a:r>
                  <a:rPr lang="en-US" sz="1200" spc="-10" dirty="0">
                    <a:solidFill>
                      <a:srgbClr val="231F20"/>
                    </a:solidFill>
                    <a:cs typeface="Gotham-Light"/>
                  </a:rPr>
                  <a:t>Kidney</a:t>
                </a:r>
                <a:endParaRPr lang="en-US" sz="1200" dirty="0">
                  <a:cs typeface="Gotham-Light"/>
                </a:endParaRPr>
              </a:p>
            </p:txBody>
          </p:sp>
          <p:sp>
            <p:nvSpPr>
              <p:cNvPr id="84" name="object 24">
                <a:extLst>
                  <a:ext uri="{FF2B5EF4-FFF2-40B4-BE49-F238E27FC236}">
                    <a16:creationId xmlns:a16="http://schemas.microsoft.com/office/drawing/2014/main" id="{297575E0-29B0-013F-1520-502DD4427AE8}"/>
                  </a:ext>
                </a:extLst>
              </p:cNvPr>
              <p:cNvSpPr txBox="1"/>
              <p:nvPr/>
            </p:nvSpPr>
            <p:spPr>
              <a:xfrm>
                <a:off x="10533677" y="4447773"/>
                <a:ext cx="1482039" cy="161272"/>
              </a:xfrm>
              <a:prstGeom prst="rect">
                <a:avLst/>
              </a:prstGeom>
            </p:spPr>
            <p:txBody>
              <a:bodyPr vert="horz" wrap="square" lIns="0" tIns="12700" rIns="0" bIns="0" rtlCol="0">
                <a:spAutoFit/>
              </a:bodyPr>
              <a:lstStyle/>
              <a:p>
                <a:pPr marL="12700">
                  <a:lnSpc>
                    <a:spcPct val="100000"/>
                  </a:lnSpc>
                  <a:spcBef>
                    <a:spcPts val="100"/>
                  </a:spcBef>
                </a:pPr>
                <a:r>
                  <a:rPr lang="en-US" sz="1200" spc="-10" dirty="0">
                    <a:solidFill>
                      <a:srgbClr val="231F20"/>
                    </a:solidFill>
                    <a:cs typeface="Gotham-Light"/>
                  </a:rPr>
                  <a:t>Bladder</a:t>
                </a:r>
                <a:endParaRPr lang="en-US" sz="1200" dirty="0">
                  <a:cs typeface="Gotham-Light"/>
                </a:endParaRPr>
              </a:p>
            </p:txBody>
          </p:sp>
          <p:sp>
            <p:nvSpPr>
              <p:cNvPr id="85" name="object 25">
                <a:extLst>
                  <a:ext uri="{FF2B5EF4-FFF2-40B4-BE49-F238E27FC236}">
                    <a16:creationId xmlns:a16="http://schemas.microsoft.com/office/drawing/2014/main" id="{FEAFE9DA-CEB5-10D5-87AB-C259E62909E2}"/>
                  </a:ext>
                </a:extLst>
              </p:cNvPr>
              <p:cNvSpPr txBox="1"/>
              <p:nvPr/>
            </p:nvSpPr>
            <p:spPr>
              <a:xfrm>
                <a:off x="10534571" y="4603177"/>
                <a:ext cx="1394924" cy="161272"/>
              </a:xfrm>
              <a:prstGeom prst="rect">
                <a:avLst/>
              </a:prstGeom>
            </p:spPr>
            <p:txBody>
              <a:bodyPr vert="horz" wrap="square" lIns="0" tIns="12700" rIns="0" bIns="0" rtlCol="0">
                <a:spAutoFit/>
              </a:bodyPr>
              <a:lstStyle/>
              <a:p>
                <a:pPr marL="12700">
                  <a:lnSpc>
                    <a:spcPct val="100000"/>
                  </a:lnSpc>
                  <a:spcBef>
                    <a:spcPts val="100"/>
                  </a:spcBef>
                </a:pPr>
                <a:r>
                  <a:rPr lang="en-US" sz="1200" dirty="0">
                    <a:solidFill>
                      <a:srgbClr val="231F20"/>
                    </a:solidFill>
                    <a:cs typeface="Gotham-Light"/>
                  </a:rPr>
                  <a:t>Ureter opening</a:t>
                </a:r>
              </a:p>
            </p:txBody>
          </p:sp>
          <p:sp>
            <p:nvSpPr>
              <p:cNvPr id="86" name="object 26">
                <a:extLst>
                  <a:ext uri="{FF2B5EF4-FFF2-40B4-BE49-F238E27FC236}">
                    <a16:creationId xmlns:a16="http://schemas.microsoft.com/office/drawing/2014/main" id="{68E8C711-FCC8-4649-9488-D280DCE2AD82}"/>
                  </a:ext>
                </a:extLst>
              </p:cNvPr>
              <p:cNvSpPr txBox="1"/>
              <p:nvPr/>
            </p:nvSpPr>
            <p:spPr>
              <a:xfrm>
                <a:off x="10542315" y="5170117"/>
                <a:ext cx="1437841" cy="161272"/>
              </a:xfrm>
              <a:prstGeom prst="rect">
                <a:avLst/>
              </a:prstGeom>
            </p:spPr>
            <p:txBody>
              <a:bodyPr vert="horz" wrap="square" lIns="0" tIns="12700" rIns="0" bIns="0" rtlCol="0">
                <a:spAutoFit/>
              </a:bodyPr>
              <a:lstStyle/>
              <a:p>
                <a:pPr marL="12700">
                  <a:lnSpc>
                    <a:spcPct val="100000"/>
                  </a:lnSpc>
                  <a:spcBef>
                    <a:spcPts val="100"/>
                  </a:spcBef>
                </a:pPr>
                <a:r>
                  <a:rPr lang="en-US" sz="1200" spc="-10" dirty="0">
                    <a:solidFill>
                      <a:srgbClr val="231F20"/>
                    </a:solidFill>
                    <a:cs typeface="Gotham-Light"/>
                  </a:rPr>
                  <a:t>Urethra</a:t>
                </a:r>
                <a:endParaRPr lang="en-US" sz="1200" dirty="0">
                  <a:cs typeface="Gotham-Light"/>
                </a:endParaRPr>
              </a:p>
            </p:txBody>
          </p:sp>
          <p:sp>
            <p:nvSpPr>
              <p:cNvPr id="88" name="object 41">
                <a:extLst>
                  <a:ext uri="{FF2B5EF4-FFF2-40B4-BE49-F238E27FC236}">
                    <a16:creationId xmlns:a16="http://schemas.microsoft.com/office/drawing/2014/main" id="{3404A677-F286-9B19-F1D0-217C46768CA7}"/>
                  </a:ext>
                </a:extLst>
              </p:cNvPr>
              <p:cNvSpPr txBox="1"/>
              <p:nvPr/>
            </p:nvSpPr>
            <p:spPr>
              <a:xfrm>
                <a:off x="8687676" y="5220759"/>
                <a:ext cx="1028385" cy="161272"/>
              </a:xfrm>
              <a:prstGeom prst="rect">
                <a:avLst/>
              </a:prstGeom>
            </p:spPr>
            <p:txBody>
              <a:bodyPr vert="horz" wrap="square" lIns="0" tIns="12700" rIns="0" bIns="0" rtlCol="0">
                <a:spAutoFit/>
              </a:bodyPr>
              <a:lstStyle/>
              <a:p>
                <a:pPr marL="12700" algn="r">
                  <a:lnSpc>
                    <a:spcPct val="100000"/>
                  </a:lnSpc>
                  <a:spcBef>
                    <a:spcPts val="100"/>
                  </a:spcBef>
                </a:pPr>
                <a:r>
                  <a:rPr lang="en-US" sz="1200" spc="-10" dirty="0">
                    <a:solidFill>
                      <a:srgbClr val="231F20"/>
                    </a:solidFill>
                    <a:cs typeface="Gotham-Light"/>
                  </a:rPr>
                  <a:t>Meatus</a:t>
                </a:r>
                <a:endParaRPr lang="en-US" sz="1200" dirty="0">
                  <a:cs typeface="Gotham-Light"/>
                </a:endParaRPr>
              </a:p>
            </p:txBody>
          </p:sp>
          <p:sp>
            <p:nvSpPr>
              <p:cNvPr id="89" name="object 42">
                <a:extLst>
                  <a:ext uri="{FF2B5EF4-FFF2-40B4-BE49-F238E27FC236}">
                    <a16:creationId xmlns:a16="http://schemas.microsoft.com/office/drawing/2014/main" id="{371E6B7E-A1CC-564F-DC08-7A2104FAA8BF}"/>
                  </a:ext>
                </a:extLst>
              </p:cNvPr>
              <p:cNvSpPr/>
              <p:nvPr/>
            </p:nvSpPr>
            <p:spPr>
              <a:xfrm>
                <a:off x="9766722" y="5317076"/>
                <a:ext cx="241300" cy="0"/>
              </a:xfrm>
              <a:custGeom>
                <a:avLst/>
                <a:gdLst/>
                <a:ahLst/>
                <a:cxnLst/>
                <a:rect l="l" t="t" r="r" b="b"/>
                <a:pathLst>
                  <a:path w="241300">
                    <a:moveTo>
                      <a:pt x="0" y="0"/>
                    </a:moveTo>
                    <a:lnTo>
                      <a:pt x="241261" y="0"/>
                    </a:lnTo>
                  </a:path>
                </a:pathLst>
              </a:custGeom>
              <a:ln w="3429">
                <a:solidFill>
                  <a:srgbClr val="231F20"/>
                </a:solidFill>
              </a:ln>
            </p:spPr>
            <p:txBody>
              <a:bodyPr wrap="square" lIns="0" tIns="0" rIns="0" bIns="0" rtlCol="0"/>
              <a:lstStyle/>
              <a:p>
                <a:endParaRPr lang="en-US" sz="3600" dirty="0"/>
              </a:p>
            </p:txBody>
          </p:sp>
          <p:sp>
            <p:nvSpPr>
              <p:cNvPr id="90" name="object 44">
                <a:extLst>
                  <a:ext uri="{FF2B5EF4-FFF2-40B4-BE49-F238E27FC236}">
                    <a16:creationId xmlns:a16="http://schemas.microsoft.com/office/drawing/2014/main" id="{2EE8CC17-7EFE-260B-0AF3-6612161C7365}"/>
                  </a:ext>
                </a:extLst>
              </p:cNvPr>
              <p:cNvSpPr txBox="1"/>
              <p:nvPr/>
            </p:nvSpPr>
            <p:spPr>
              <a:xfrm>
                <a:off x="10056707" y="1103412"/>
                <a:ext cx="1190178" cy="161272"/>
              </a:xfrm>
              <a:prstGeom prst="rect">
                <a:avLst/>
              </a:prstGeom>
            </p:spPr>
            <p:txBody>
              <a:bodyPr vert="horz" wrap="square" lIns="0" tIns="12700" rIns="0" bIns="0" rtlCol="0">
                <a:spAutoFit/>
              </a:bodyPr>
              <a:lstStyle/>
              <a:p>
                <a:pPr marL="12700">
                  <a:lnSpc>
                    <a:spcPct val="100000"/>
                  </a:lnSpc>
                  <a:spcBef>
                    <a:spcPts val="100"/>
                  </a:spcBef>
                </a:pPr>
                <a:r>
                  <a:rPr lang="en-US" sz="1200" dirty="0">
                    <a:solidFill>
                      <a:srgbClr val="231F20"/>
                    </a:solidFill>
                    <a:cs typeface="Gotham-Light"/>
                  </a:rPr>
                  <a:t>Renal</a:t>
                </a:r>
                <a:r>
                  <a:rPr lang="en-US" sz="1200" spc="-10" dirty="0">
                    <a:solidFill>
                      <a:srgbClr val="231F20"/>
                    </a:solidFill>
                    <a:cs typeface="Gotham-Light"/>
                  </a:rPr>
                  <a:t> artery</a:t>
                </a:r>
                <a:endParaRPr lang="en-US" sz="1200" dirty="0">
                  <a:cs typeface="Gotham-Light"/>
                </a:endParaRPr>
              </a:p>
            </p:txBody>
          </p:sp>
          <p:sp>
            <p:nvSpPr>
              <p:cNvPr id="93" name="object 48">
                <a:extLst>
                  <a:ext uri="{FF2B5EF4-FFF2-40B4-BE49-F238E27FC236}">
                    <a16:creationId xmlns:a16="http://schemas.microsoft.com/office/drawing/2014/main" id="{6772FE72-2C8C-E6C0-B47E-9CFD7BB07F50}"/>
                  </a:ext>
                </a:extLst>
              </p:cNvPr>
              <p:cNvSpPr txBox="1"/>
              <p:nvPr/>
            </p:nvSpPr>
            <p:spPr>
              <a:xfrm>
                <a:off x="9698578" y="4010829"/>
                <a:ext cx="602583" cy="161272"/>
              </a:xfrm>
              <a:prstGeom prst="rect">
                <a:avLst/>
              </a:prstGeom>
            </p:spPr>
            <p:txBody>
              <a:bodyPr vert="horz" wrap="square" lIns="0" tIns="12700" rIns="0" bIns="0" rtlCol="0">
                <a:spAutoFit/>
              </a:bodyPr>
              <a:lstStyle/>
              <a:p>
                <a:pPr marL="47625" marR="5080" indent="-35560" algn="ctr">
                  <a:lnSpc>
                    <a:spcPct val="100000"/>
                  </a:lnSpc>
                  <a:spcBef>
                    <a:spcPts val="100"/>
                  </a:spcBef>
                </a:pPr>
                <a:r>
                  <a:rPr lang="en-US" sz="1200" spc="-10" dirty="0">
                    <a:solidFill>
                      <a:srgbClr val="231F20"/>
                    </a:solidFill>
                    <a:cs typeface="Gotham-Light"/>
                  </a:rPr>
                  <a:t>Detrusor</a:t>
                </a:r>
                <a:endParaRPr lang="en-US" sz="1200" dirty="0">
                  <a:cs typeface="Gotham-Light"/>
                </a:endParaRPr>
              </a:p>
            </p:txBody>
          </p:sp>
          <p:sp>
            <p:nvSpPr>
              <p:cNvPr id="94" name="object 49">
                <a:extLst>
                  <a:ext uri="{FF2B5EF4-FFF2-40B4-BE49-F238E27FC236}">
                    <a16:creationId xmlns:a16="http://schemas.microsoft.com/office/drawing/2014/main" id="{5BE52578-99F1-10D5-E52C-B3AC4ACF48A9}"/>
                  </a:ext>
                </a:extLst>
              </p:cNvPr>
              <p:cNvSpPr txBox="1"/>
              <p:nvPr/>
            </p:nvSpPr>
            <p:spPr>
              <a:xfrm>
                <a:off x="10555817" y="4795461"/>
                <a:ext cx="1059180" cy="194103"/>
              </a:xfrm>
              <a:prstGeom prst="rect">
                <a:avLst/>
              </a:prstGeom>
            </p:spPr>
            <p:txBody>
              <a:bodyPr vert="horz" wrap="square" lIns="0" tIns="12700" rIns="0" bIns="0" rtlCol="0">
                <a:spAutoFit/>
              </a:bodyPr>
              <a:lstStyle/>
              <a:p>
                <a:pPr marL="12700" marR="5080" indent="-635">
                  <a:lnSpc>
                    <a:spcPct val="132900"/>
                  </a:lnSpc>
                  <a:spcBef>
                    <a:spcPts val="100"/>
                  </a:spcBef>
                </a:pPr>
                <a:r>
                  <a:rPr lang="en-US" sz="1200" dirty="0">
                    <a:solidFill>
                      <a:srgbClr val="231F20"/>
                    </a:solidFill>
                    <a:cs typeface="Gotham-Light"/>
                  </a:rPr>
                  <a:t>Sphincter</a:t>
                </a:r>
                <a:endParaRPr lang="en-US" sz="1200" dirty="0">
                  <a:cs typeface="Gotham-Light"/>
                </a:endParaRPr>
              </a:p>
            </p:txBody>
          </p:sp>
          <p:sp>
            <p:nvSpPr>
              <p:cNvPr id="97" name="textruta 96">
                <a:extLst>
                  <a:ext uri="{FF2B5EF4-FFF2-40B4-BE49-F238E27FC236}">
                    <a16:creationId xmlns:a16="http://schemas.microsoft.com/office/drawing/2014/main" id="{752A691F-527D-C8C6-944D-0AFF76668FCF}"/>
                  </a:ext>
                </a:extLst>
              </p:cNvPr>
              <p:cNvSpPr txBox="1"/>
              <p:nvPr/>
            </p:nvSpPr>
            <p:spPr>
              <a:xfrm>
                <a:off x="8351515" y="4810395"/>
                <a:ext cx="1208885" cy="377000"/>
              </a:xfrm>
              <a:prstGeom prst="rect">
                <a:avLst/>
              </a:prstGeom>
              <a:noFill/>
            </p:spPr>
            <p:txBody>
              <a:bodyPr wrap="square">
                <a:spAutoFit/>
              </a:bodyPr>
              <a:lstStyle/>
              <a:p>
                <a:pPr marR="5080" algn="r">
                  <a:lnSpc>
                    <a:spcPct val="100000"/>
                  </a:lnSpc>
                  <a:spcBef>
                    <a:spcPts val="100"/>
                  </a:spcBef>
                </a:pPr>
                <a:r>
                  <a:rPr lang="en-US" sz="1200" dirty="0">
                    <a:solidFill>
                      <a:srgbClr val="231F20"/>
                    </a:solidFill>
                    <a:cs typeface="Gotham-Light"/>
                  </a:rPr>
                  <a:t>Pelvic floor musculature</a:t>
                </a:r>
                <a:endParaRPr lang="en-US" sz="1200" dirty="0">
                  <a:cs typeface="Gotham-Light"/>
                </a:endParaRPr>
              </a:p>
            </p:txBody>
          </p:sp>
          <p:cxnSp>
            <p:nvCxnSpPr>
              <p:cNvPr id="98" name="Rak 97">
                <a:extLst>
                  <a:ext uri="{FF2B5EF4-FFF2-40B4-BE49-F238E27FC236}">
                    <a16:creationId xmlns:a16="http://schemas.microsoft.com/office/drawing/2014/main" id="{4BCD3639-ABB1-E8AB-1AA8-9F5E02651674}"/>
                  </a:ext>
                </a:extLst>
              </p:cNvPr>
              <p:cNvCxnSpPr>
                <a:cxnSpLocks/>
              </p:cNvCxnSpPr>
              <p:nvPr/>
            </p:nvCxnSpPr>
            <p:spPr>
              <a:xfrm>
                <a:off x="9515475" y="4996777"/>
                <a:ext cx="24381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Rak 99">
                <a:extLst>
                  <a:ext uri="{FF2B5EF4-FFF2-40B4-BE49-F238E27FC236}">
                    <a16:creationId xmlns:a16="http://schemas.microsoft.com/office/drawing/2014/main" id="{872D8C05-305B-863F-DF8D-B22AFEE96BC8}"/>
                  </a:ext>
                </a:extLst>
              </p:cNvPr>
              <p:cNvCxnSpPr>
                <a:cxnSpLocks/>
              </p:cNvCxnSpPr>
              <p:nvPr/>
            </p:nvCxnSpPr>
            <p:spPr>
              <a:xfrm>
                <a:off x="10008022" y="4147708"/>
                <a:ext cx="0" cy="20415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Rak 101">
                <a:extLst>
                  <a:ext uri="{FF2B5EF4-FFF2-40B4-BE49-F238E27FC236}">
                    <a16:creationId xmlns:a16="http://schemas.microsoft.com/office/drawing/2014/main" id="{4AF0BA2D-681E-292D-A8BA-7BB39BC81F7F}"/>
                  </a:ext>
                </a:extLst>
              </p:cNvPr>
              <p:cNvCxnSpPr>
                <a:cxnSpLocks/>
              </p:cNvCxnSpPr>
              <p:nvPr/>
            </p:nvCxnSpPr>
            <p:spPr>
              <a:xfrm>
                <a:off x="10062359" y="4539262"/>
                <a:ext cx="44379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Rak 103">
                <a:extLst>
                  <a:ext uri="{FF2B5EF4-FFF2-40B4-BE49-F238E27FC236}">
                    <a16:creationId xmlns:a16="http://schemas.microsoft.com/office/drawing/2014/main" id="{BA80C6A2-023F-5B6B-A5E8-63DADE5C80CD}"/>
                  </a:ext>
                </a:extLst>
              </p:cNvPr>
              <p:cNvCxnSpPr>
                <a:cxnSpLocks/>
              </p:cNvCxnSpPr>
              <p:nvPr/>
            </p:nvCxnSpPr>
            <p:spPr>
              <a:xfrm>
                <a:off x="10218524" y="4683114"/>
                <a:ext cx="28763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Rak 104">
                <a:extLst>
                  <a:ext uri="{FF2B5EF4-FFF2-40B4-BE49-F238E27FC236}">
                    <a16:creationId xmlns:a16="http://schemas.microsoft.com/office/drawing/2014/main" id="{8C1E0863-87CA-7C1D-BDD7-E42DAF1AF373}"/>
                  </a:ext>
                </a:extLst>
              </p:cNvPr>
              <p:cNvCxnSpPr>
                <a:cxnSpLocks/>
              </p:cNvCxnSpPr>
              <p:nvPr/>
            </p:nvCxnSpPr>
            <p:spPr>
              <a:xfrm>
                <a:off x="10062359" y="4919421"/>
                <a:ext cx="44379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Rak 105">
                <a:extLst>
                  <a:ext uri="{FF2B5EF4-FFF2-40B4-BE49-F238E27FC236}">
                    <a16:creationId xmlns:a16="http://schemas.microsoft.com/office/drawing/2014/main" id="{62F7A3CF-DD54-41A8-9AAE-ECB58A0355F8}"/>
                  </a:ext>
                </a:extLst>
              </p:cNvPr>
              <p:cNvCxnSpPr>
                <a:cxnSpLocks/>
              </p:cNvCxnSpPr>
              <p:nvPr/>
            </p:nvCxnSpPr>
            <p:spPr>
              <a:xfrm>
                <a:off x="10023424" y="5073641"/>
                <a:ext cx="48273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Rak 106">
                <a:extLst>
                  <a:ext uri="{FF2B5EF4-FFF2-40B4-BE49-F238E27FC236}">
                    <a16:creationId xmlns:a16="http://schemas.microsoft.com/office/drawing/2014/main" id="{24384CD7-EEF0-EB91-2FFC-645EEC9DA6CA}"/>
                  </a:ext>
                </a:extLst>
              </p:cNvPr>
              <p:cNvCxnSpPr>
                <a:cxnSpLocks/>
              </p:cNvCxnSpPr>
              <p:nvPr/>
            </p:nvCxnSpPr>
            <p:spPr>
              <a:xfrm>
                <a:off x="10023424" y="5256437"/>
                <a:ext cx="48273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Rak 111">
                <a:extLst>
                  <a:ext uri="{FF2B5EF4-FFF2-40B4-BE49-F238E27FC236}">
                    <a16:creationId xmlns:a16="http://schemas.microsoft.com/office/drawing/2014/main" id="{DAAB4850-45EC-54AE-C1E8-1902C0BDF685}"/>
                  </a:ext>
                </a:extLst>
              </p:cNvPr>
              <p:cNvCxnSpPr>
                <a:cxnSpLocks/>
              </p:cNvCxnSpPr>
              <p:nvPr/>
            </p:nvCxnSpPr>
            <p:spPr>
              <a:xfrm>
                <a:off x="10272713" y="3565260"/>
                <a:ext cx="280670" cy="5616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Rak 115">
                <a:extLst>
                  <a:ext uri="{FF2B5EF4-FFF2-40B4-BE49-F238E27FC236}">
                    <a16:creationId xmlns:a16="http://schemas.microsoft.com/office/drawing/2014/main" id="{D9AA6FD4-25A6-E04A-D11B-4F076E3D16BC}"/>
                  </a:ext>
                </a:extLst>
              </p:cNvPr>
              <p:cNvCxnSpPr>
                <a:cxnSpLocks/>
              </p:cNvCxnSpPr>
              <p:nvPr/>
            </p:nvCxnSpPr>
            <p:spPr>
              <a:xfrm>
                <a:off x="11204023" y="3565260"/>
                <a:ext cx="0" cy="55085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AE853883-D609-5D22-8ACC-71879A87C72D}"/>
                </a:ext>
              </a:extLst>
            </p:cNvPr>
            <p:cNvSpPr txBox="1"/>
            <p:nvPr/>
          </p:nvSpPr>
          <p:spPr>
            <a:xfrm>
              <a:off x="8286386" y="1312952"/>
              <a:ext cx="1627899" cy="276999"/>
            </a:xfrm>
            <a:prstGeom prst="rect">
              <a:avLst/>
            </a:prstGeom>
            <a:noFill/>
          </p:spPr>
          <p:txBody>
            <a:bodyPr wrap="square">
              <a:spAutoFit/>
            </a:bodyPr>
            <a:lstStyle/>
            <a:p>
              <a:pPr marL="297815">
                <a:lnSpc>
                  <a:spcPct val="100000"/>
                </a:lnSpc>
                <a:spcBef>
                  <a:spcPts val="5"/>
                </a:spcBef>
              </a:pPr>
              <a:r>
                <a:rPr lang="en-US" sz="1200" dirty="0">
                  <a:solidFill>
                    <a:srgbClr val="231F20"/>
                  </a:solidFill>
                  <a:cs typeface="Gotham-Light"/>
                </a:rPr>
                <a:t>Renal</a:t>
              </a:r>
              <a:r>
                <a:rPr lang="en-US" sz="1200" spc="-20" dirty="0">
                  <a:solidFill>
                    <a:srgbClr val="231F20"/>
                  </a:solidFill>
                  <a:cs typeface="Gotham-Light"/>
                </a:rPr>
                <a:t> vein  </a:t>
              </a:r>
              <a:endParaRPr lang="en-US" sz="1200" dirty="0">
                <a:cs typeface="Gotham-Light"/>
              </a:endParaRPr>
            </a:p>
          </p:txBody>
        </p:sp>
      </p:grpSp>
    </p:spTree>
    <p:extLst>
      <p:ext uri="{BB962C8B-B14F-4D97-AF65-F5344CB8AC3E}">
        <p14:creationId xmlns:p14="http://schemas.microsoft.com/office/powerpoint/2010/main" val="1209828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8" name="Rubrik 17">
            <a:extLst>
              <a:ext uri="{FF2B5EF4-FFF2-40B4-BE49-F238E27FC236}">
                <a16:creationId xmlns:a16="http://schemas.microsoft.com/office/drawing/2014/main" id="{63E27148-92A1-DA05-7135-83F4EF115587}"/>
              </a:ext>
            </a:extLst>
          </p:cNvPr>
          <p:cNvSpPr>
            <a:spLocks noGrp="1"/>
          </p:cNvSpPr>
          <p:nvPr>
            <p:ph type="title"/>
          </p:nvPr>
        </p:nvSpPr>
        <p:spPr/>
        <p:txBody>
          <a:bodyPr/>
          <a:lstStyle/>
          <a:p>
            <a:r>
              <a:rPr lang="en-US" dirty="0"/>
              <a:t>Nervous system – the communication </a:t>
            </a:r>
            <a:br>
              <a:rPr lang="en-US" dirty="0"/>
            </a:br>
            <a:r>
              <a:rPr lang="en-US" dirty="0"/>
              <a:t>between brain and bladder</a:t>
            </a:r>
          </a:p>
        </p:txBody>
      </p:sp>
      <p:sp>
        <p:nvSpPr>
          <p:cNvPr id="19" name="Platshållare för innehåll 18">
            <a:extLst>
              <a:ext uri="{FF2B5EF4-FFF2-40B4-BE49-F238E27FC236}">
                <a16:creationId xmlns:a16="http://schemas.microsoft.com/office/drawing/2014/main" id="{4C373B5A-B219-3949-618D-71AEEADE950F}"/>
              </a:ext>
            </a:extLst>
          </p:cNvPr>
          <p:cNvSpPr>
            <a:spLocks noGrp="1"/>
          </p:cNvSpPr>
          <p:nvPr>
            <p:ph sz="half" idx="1"/>
          </p:nvPr>
        </p:nvSpPr>
        <p:spPr>
          <a:xfrm>
            <a:off x="838199" y="2305317"/>
            <a:ext cx="5740021" cy="4230000"/>
          </a:xfrm>
        </p:spPr>
        <p:txBody>
          <a:bodyPr/>
          <a:lstStyle/>
          <a:p>
            <a:r>
              <a:rPr lang="en-US" dirty="0"/>
              <a:t>The following parts of the nervous system are involved in normal bladder function:</a:t>
            </a:r>
          </a:p>
          <a:p>
            <a:r>
              <a:rPr lang="en-US" dirty="0"/>
              <a:t>The brain</a:t>
            </a:r>
          </a:p>
          <a:p>
            <a:r>
              <a:rPr lang="en-US" dirty="0"/>
              <a:t>The brainstem</a:t>
            </a:r>
          </a:p>
          <a:p>
            <a:r>
              <a:rPr lang="en-US" dirty="0"/>
              <a:t>The spinal cord</a:t>
            </a:r>
          </a:p>
          <a:p>
            <a:r>
              <a:rPr lang="en-US" dirty="0"/>
              <a:t>Peripheral nerves</a:t>
            </a:r>
          </a:p>
        </p:txBody>
      </p:sp>
      <p:grpSp>
        <p:nvGrpSpPr>
          <p:cNvPr id="2" name="Group 1">
            <a:extLst>
              <a:ext uri="{FF2B5EF4-FFF2-40B4-BE49-F238E27FC236}">
                <a16:creationId xmlns:a16="http://schemas.microsoft.com/office/drawing/2014/main" id="{806F4C71-12F3-25CC-A095-A4983EBAA205}"/>
              </a:ext>
            </a:extLst>
          </p:cNvPr>
          <p:cNvGrpSpPr/>
          <p:nvPr/>
        </p:nvGrpSpPr>
        <p:grpSpPr>
          <a:xfrm>
            <a:off x="7176472" y="1866901"/>
            <a:ext cx="3144947" cy="4423926"/>
            <a:chOff x="4553983" y="1348677"/>
            <a:chExt cx="3144947" cy="4423926"/>
          </a:xfrm>
        </p:grpSpPr>
        <p:pic>
          <p:nvPicPr>
            <p:cNvPr id="4" name="Graphic 2">
              <a:extLst>
                <a:ext uri="{FF2B5EF4-FFF2-40B4-BE49-F238E27FC236}">
                  <a16:creationId xmlns:a16="http://schemas.microsoft.com/office/drawing/2014/main" id="{41F05B04-9C6F-E3FC-9944-B0991125B7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41469" y="1618444"/>
              <a:ext cx="1361250" cy="4154159"/>
            </a:xfrm>
            <a:prstGeom prst="rect">
              <a:avLst/>
            </a:prstGeom>
          </p:spPr>
        </p:pic>
        <p:sp>
          <p:nvSpPr>
            <p:cNvPr id="5" name="Rectangle 4">
              <a:extLst>
                <a:ext uri="{FF2B5EF4-FFF2-40B4-BE49-F238E27FC236}">
                  <a16:creationId xmlns:a16="http://schemas.microsoft.com/office/drawing/2014/main" id="{1EA8C406-1D62-B700-3C42-572F07333133}"/>
                </a:ext>
              </a:extLst>
            </p:cNvPr>
            <p:cNvSpPr/>
            <p:nvPr/>
          </p:nvSpPr>
          <p:spPr>
            <a:xfrm>
              <a:off x="4855104" y="1348677"/>
              <a:ext cx="655949"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rgbClr val="000000"/>
                  </a:solidFill>
                  <a:ea typeface="Roboto" panose="02000000000000000000" pitchFamily="2" charset="0"/>
                  <a:cs typeface="Roboto" panose="02000000000000000000" pitchFamily="2" charset="0"/>
                </a:rPr>
                <a:t>Cerebrum</a:t>
              </a:r>
            </a:p>
          </p:txBody>
        </p:sp>
        <p:sp>
          <p:nvSpPr>
            <p:cNvPr id="6" name="Rectangle 5">
              <a:extLst>
                <a:ext uri="{FF2B5EF4-FFF2-40B4-BE49-F238E27FC236}">
                  <a16:creationId xmlns:a16="http://schemas.microsoft.com/office/drawing/2014/main" id="{10539980-42D3-8364-0910-D11D10E0B36E}"/>
                </a:ext>
              </a:extLst>
            </p:cNvPr>
            <p:cNvSpPr/>
            <p:nvPr/>
          </p:nvSpPr>
          <p:spPr>
            <a:xfrm>
              <a:off x="6618185" y="1735474"/>
              <a:ext cx="1080745"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000000"/>
                  </a:solidFill>
                  <a:ea typeface="Roboto" panose="02000000000000000000" pitchFamily="2" charset="0"/>
                  <a:cs typeface="Roboto" panose="02000000000000000000" pitchFamily="2" charset="0"/>
                </a:rPr>
                <a:t>Primary Pontine </a:t>
              </a:r>
              <a:br>
                <a:rPr lang="en-US" sz="900" dirty="0">
                  <a:solidFill>
                    <a:srgbClr val="000000"/>
                  </a:solidFill>
                  <a:ea typeface="Roboto" panose="02000000000000000000" pitchFamily="2" charset="0"/>
                  <a:cs typeface="Roboto" panose="02000000000000000000" pitchFamily="2" charset="0"/>
                </a:rPr>
              </a:br>
              <a:r>
                <a:rPr lang="en-US" sz="900" dirty="0">
                  <a:solidFill>
                    <a:srgbClr val="000000"/>
                  </a:solidFill>
                  <a:ea typeface="Roboto" panose="02000000000000000000" pitchFamily="2" charset="0"/>
                  <a:cs typeface="Roboto" panose="02000000000000000000" pitchFamily="2" charset="0"/>
                </a:rPr>
                <a:t>Micturition Center </a:t>
              </a:r>
              <a:endParaRPr lang="en-US" sz="900" dirty="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67DCFE0C-4753-A173-F325-202BC68BE5B9}"/>
                </a:ext>
              </a:extLst>
            </p:cNvPr>
            <p:cNvSpPr/>
            <p:nvPr/>
          </p:nvSpPr>
          <p:spPr>
            <a:xfrm>
              <a:off x="4553983" y="2317598"/>
              <a:ext cx="1077539"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000000"/>
                  </a:solidFill>
                  <a:ea typeface="Roboto" panose="02000000000000000000" pitchFamily="2" charset="0"/>
                  <a:cs typeface="Roboto" panose="02000000000000000000" pitchFamily="2" charset="0"/>
                </a:rPr>
                <a:t>Cervical Vertebrae </a:t>
              </a:r>
            </a:p>
          </p:txBody>
        </p:sp>
        <p:sp>
          <p:nvSpPr>
            <p:cNvPr id="8" name="Rectangle 7">
              <a:extLst>
                <a:ext uri="{FF2B5EF4-FFF2-40B4-BE49-F238E27FC236}">
                  <a16:creationId xmlns:a16="http://schemas.microsoft.com/office/drawing/2014/main" id="{17023A3E-B92F-AB53-1A5B-CFEC0B83C72B}"/>
                </a:ext>
              </a:extLst>
            </p:cNvPr>
            <p:cNvSpPr/>
            <p:nvPr/>
          </p:nvSpPr>
          <p:spPr>
            <a:xfrm>
              <a:off x="4553983" y="2874921"/>
              <a:ext cx="1075936"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000000"/>
                  </a:solidFill>
                  <a:ea typeface="Roboto" panose="02000000000000000000" pitchFamily="2" charset="0"/>
                  <a:cs typeface="Roboto" panose="02000000000000000000" pitchFamily="2" charset="0"/>
                </a:rPr>
                <a:t>Thoracic Vertebrae</a:t>
              </a:r>
            </a:p>
          </p:txBody>
        </p:sp>
        <p:sp>
          <p:nvSpPr>
            <p:cNvPr id="9" name="Rectangle 8">
              <a:extLst>
                <a:ext uri="{FF2B5EF4-FFF2-40B4-BE49-F238E27FC236}">
                  <a16:creationId xmlns:a16="http://schemas.microsoft.com/office/drawing/2014/main" id="{29DA5697-0A89-882A-A169-A12363E39C7A}"/>
                </a:ext>
              </a:extLst>
            </p:cNvPr>
            <p:cNvSpPr/>
            <p:nvPr/>
          </p:nvSpPr>
          <p:spPr>
            <a:xfrm>
              <a:off x="4553983" y="3346824"/>
              <a:ext cx="942887"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000000"/>
                  </a:solidFill>
                  <a:ea typeface="Roboto" panose="02000000000000000000" pitchFamily="2" charset="0"/>
                  <a:cs typeface="Roboto" panose="02000000000000000000" pitchFamily="2" charset="0"/>
                </a:rPr>
                <a:t>The Spinal Cord </a:t>
              </a:r>
            </a:p>
          </p:txBody>
        </p:sp>
        <p:sp>
          <p:nvSpPr>
            <p:cNvPr id="20" name="Rectangle 19">
              <a:extLst>
                <a:ext uri="{FF2B5EF4-FFF2-40B4-BE49-F238E27FC236}">
                  <a16:creationId xmlns:a16="http://schemas.microsoft.com/office/drawing/2014/main" id="{6F52F532-8041-C2F8-D8B9-791BDCBA78FC}"/>
                </a:ext>
              </a:extLst>
            </p:cNvPr>
            <p:cNvSpPr/>
            <p:nvPr/>
          </p:nvSpPr>
          <p:spPr>
            <a:xfrm>
              <a:off x="4553983" y="3860585"/>
              <a:ext cx="1043876"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000000"/>
                  </a:solidFill>
                  <a:ea typeface="Roboto" panose="02000000000000000000" pitchFamily="2" charset="0"/>
                  <a:cs typeface="Roboto" panose="02000000000000000000" pitchFamily="2" charset="0"/>
                </a:rPr>
                <a:t>Lumber Vertebrae</a:t>
              </a:r>
            </a:p>
          </p:txBody>
        </p:sp>
        <p:sp>
          <p:nvSpPr>
            <p:cNvPr id="21" name="Rectangle 20">
              <a:extLst>
                <a:ext uri="{FF2B5EF4-FFF2-40B4-BE49-F238E27FC236}">
                  <a16:creationId xmlns:a16="http://schemas.microsoft.com/office/drawing/2014/main" id="{753096F8-CF34-D6AE-EDF0-4B0603AC28A0}"/>
                </a:ext>
              </a:extLst>
            </p:cNvPr>
            <p:cNvSpPr/>
            <p:nvPr/>
          </p:nvSpPr>
          <p:spPr>
            <a:xfrm>
              <a:off x="4553983" y="4566376"/>
              <a:ext cx="960519"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000000"/>
                  </a:solidFill>
                  <a:ea typeface="Roboto" panose="02000000000000000000" pitchFamily="2" charset="0"/>
                  <a:cs typeface="Roboto" panose="02000000000000000000" pitchFamily="2" charset="0"/>
                </a:rPr>
                <a:t>Sacral Vertebrae</a:t>
              </a:r>
            </a:p>
          </p:txBody>
        </p:sp>
        <p:sp>
          <p:nvSpPr>
            <p:cNvPr id="24" name="Rectangle 23">
              <a:extLst>
                <a:ext uri="{FF2B5EF4-FFF2-40B4-BE49-F238E27FC236}">
                  <a16:creationId xmlns:a16="http://schemas.microsoft.com/office/drawing/2014/main" id="{47FCA5AA-12BA-F860-0E1C-F9DB78F83E69}"/>
                </a:ext>
              </a:extLst>
            </p:cNvPr>
            <p:cNvSpPr/>
            <p:nvPr/>
          </p:nvSpPr>
          <p:spPr>
            <a:xfrm>
              <a:off x="4553983" y="4989985"/>
              <a:ext cx="873957"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000000"/>
                  </a:solidFill>
                  <a:ea typeface="Roboto" panose="02000000000000000000" pitchFamily="2" charset="0"/>
                  <a:cs typeface="Roboto" panose="02000000000000000000" pitchFamily="2" charset="0"/>
                </a:rPr>
                <a:t>Tail Vertebrae </a:t>
              </a:r>
            </a:p>
          </p:txBody>
        </p:sp>
        <p:cxnSp>
          <p:nvCxnSpPr>
            <p:cNvPr id="25" name="Straight Connector 24">
              <a:extLst>
                <a:ext uri="{FF2B5EF4-FFF2-40B4-BE49-F238E27FC236}">
                  <a16:creationId xmlns:a16="http://schemas.microsoft.com/office/drawing/2014/main" id="{137CBF35-64EF-7658-8C9F-A777D4DF485A}"/>
                </a:ext>
              </a:extLst>
            </p:cNvPr>
            <p:cNvCxnSpPr/>
            <p:nvPr/>
          </p:nvCxnSpPr>
          <p:spPr>
            <a:xfrm>
              <a:off x="4645343" y="2308171"/>
              <a:ext cx="1623562"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DAA4C41-0252-C382-82A3-1CBD01D35ED6}"/>
                </a:ext>
              </a:extLst>
            </p:cNvPr>
            <p:cNvCxnSpPr/>
            <p:nvPr/>
          </p:nvCxnSpPr>
          <p:spPr>
            <a:xfrm>
              <a:off x="4645343" y="2865494"/>
              <a:ext cx="1623562"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0852323-B734-7EDB-870D-CB830FDDAE85}"/>
                </a:ext>
              </a:extLst>
            </p:cNvPr>
            <p:cNvCxnSpPr/>
            <p:nvPr/>
          </p:nvCxnSpPr>
          <p:spPr>
            <a:xfrm>
              <a:off x="4645343" y="3342305"/>
              <a:ext cx="1152000" cy="0"/>
            </a:xfrm>
            <a:prstGeom prst="line">
              <a:avLst/>
            </a:prstGeom>
            <a:ln>
              <a:solidFill>
                <a:srgbClr val="000000"/>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C588A48-78F9-8B3B-3898-7AB9FC76E65A}"/>
                </a:ext>
              </a:extLst>
            </p:cNvPr>
            <p:cNvCxnSpPr/>
            <p:nvPr/>
          </p:nvCxnSpPr>
          <p:spPr>
            <a:xfrm>
              <a:off x="4645343" y="3854405"/>
              <a:ext cx="18000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720B83-EC8A-58AB-9539-546106EE4865}"/>
                </a:ext>
              </a:extLst>
            </p:cNvPr>
            <p:cNvCxnSpPr/>
            <p:nvPr/>
          </p:nvCxnSpPr>
          <p:spPr>
            <a:xfrm>
              <a:off x="4645343" y="4561671"/>
              <a:ext cx="18360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8E6D38-A6B6-F027-E5DA-1494DCBCA787}"/>
                </a:ext>
              </a:extLst>
            </p:cNvPr>
            <p:cNvCxnSpPr/>
            <p:nvPr/>
          </p:nvCxnSpPr>
          <p:spPr>
            <a:xfrm>
              <a:off x="4645343" y="4988614"/>
              <a:ext cx="15120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6046A8-BE9E-3687-9973-F42EF0E1DD42}"/>
                </a:ext>
              </a:extLst>
            </p:cNvPr>
            <p:cNvCxnSpPr>
              <a:cxnSpLocks/>
            </p:cNvCxnSpPr>
            <p:nvPr/>
          </p:nvCxnSpPr>
          <p:spPr>
            <a:xfrm>
              <a:off x="5341469" y="1573307"/>
              <a:ext cx="480038" cy="312231"/>
            </a:xfrm>
            <a:prstGeom prst="line">
              <a:avLst/>
            </a:prstGeom>
            <a:ln>
              <a:solidFill>
                <a:srgbClr val="000000"/>
              </a:solidFill>
              <a:headEnd type="none" w="med" len="med"/>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B86250-094D-DBD5-9ECC-E42EA97F68F5}"/>
                </a:ext>
              </a:extLst>
            </p:cNvPr>
            <p:cNvCxnSpPr>
              <a:cxnSpLocks/>
            </p:cNvCxnSpPr>
            <p:nvPr/>
          </p:nvCxnSpPr>
          <p:spPr>
            <a:xfrm flipV="1">
              <a:off x="6022094" y="2074028"/>
              <a:ext cx="680625" cy="148844"/>
            </a:xfrm>
            <a:prstGeom prst="line">
              <a:avLst/>
            </a:prstGeom>
            <a:ln>
              <a:solidFill>
                <a:srgbClr val="000000"/>
              </a:solidFill>
              <a:headEnd type="ova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9A54514-F671-CD0E-B7E1-50D3989D4D4D}"/>
                </a:ext>
              </a:extLst>
            </p:cNvPr>
            <p:cNvSpPr/>
            <p:nvPr/>
          </p:nvSpPr>
          <p:spPr>
            <a:xfrm>
              <a:off x="6060137" y="2271138"/>
              <a:ext cx="303288"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rgbClr val="000000"/>
                  </a:solidFill>
                  <a:ea typeface="Roboto" panose="02000000000000000000" pitchFamily="2" charset="0"/>
                  <a:cs typeface="Roboto" panose="02000000000000000000" pitchFamily="2" charset="0"/>
                </a:rPr>
                <a:t>C1</a:t>
              </a:r>
            </a:p>
          </p:txBody>
        </p:sp>
        <p:sp>
          <p:nvSpPr>
            <p:cNvPr id="34" name="Rectangle 33">
              <a:extLst>
                <a:ext uri="{FF2B5EF4-FFF2-40B4-BE49-F238E27FC236}">
                  <a16:creationId xmlns:a16="http://schemas.microsoft.com/office/drawing/2014/main" id="{DA24C24E-DDB8-6226-5F56-E31234A6C35E}"/>
                </a:ext>
              </a:extLst>
            </p:cNvPr>
            <p:cNvSpPr/>
            <p:nvPr/>
          </p:nvSpPr>
          <p:spPr>
            <a:xfrm>
              <a:off x="6028402" y="2695405"/>
              <a:ext cx="359394" cy="36965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100"/>
                </a:lnSpc>
              </a:pPr>
              <a:r>
                <a:rPr lang="en-US" sz="900" dirty="0">
                  <a:solidFill>
                    <a:srgbClr val="000000"/>
                  </a:solidFill>
                  <a:ea typeface="Roboto" panose="02000000000000000000" pitchFamily="2" charset="0"/>
                  <a:cs typeface="Roboto" panose="02000000000000000000" pitchFamily="2" charset="0"/>
                </a:rPr>
                <a:t>C7</a:t>
              </a:r>
            </a:p>
            <a:p>
              <a:pPr algn="r">
                <a:lnSpc>
                  <a:spcPts val="1100"/>
                </a:lnSpc>
              </a:pPr>
              <a:r>
                <a:rPr lang="en-US" sz="900" dirty="0">
                  <a:solidFill>
                    <a:srgbClr val="000000"/>
                  </a:solidFill>
                  <a:ea typeface="Roboto" panose="02000000000000000000" pitchFamily="2" charset="0"/>
                  <a:cs typeface="Roboto" panose="02000000000000000000" pitchFamily="2" charset="0"/>
                </a:rPr>
                <a:t>Th1</a:t>
              </a:r>
            </a:p>
          </p:txBody>
        </p:sp>
        <p:sp>
          <p:nvSpPr>
            <p:cNvPr id="35" name="Rectangle 34">
              <a:extLst>
                <a:ext uri="{FF2B5EF4-FFF2-40B4-BE49-F238E27FC236}">
                  <a16:creationId xmlns:a16="http://schemas.microsoft.com/office/drawing/2014/main" id="{AE9FF6AD-E1E6-19BF-7284-7BEF3B3DBFB3}"/>
                </a:ext>
              </a:extLst>
            </p:cNvPr>
            <p:cNvSpPr/>
            <p:nvPr/>
          </p:nvSpPr>
          <p:spPr>
            <a:xfrm>
              <a:off x="6137256" y="3679317"/>
              <a:ext cx="417102" cy="36965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100"/>
                </a:lnSpc>
              </a:pPr>
              <a:r>
                <a:rPr lang="en-US" sz="900" dirty="0">
                  <a:solidFill>
                    <a:srgbClr val="000000"/>
                  </a:solidFill>
                  <a:ea typeface="Roboto" panose="02000000000000000000" pitchFamily="2" charset="0"/>
                  <a:cs typeface="Roboto" panose="02000000000000000000" pitchFamily="2" charset="0"/>
                </a:rPr>
                <a:t>Th12</a:t>
              </a:r>
            </a:p>
            <a:p>
              <a:pPr algn="r">
                <a:lnSpc>
                  <a:spcPts val="1100"/>
                </a:lnSpc>
              </a:pPr>
              <a:r>
                <a:rPr lang="en-US" sz="900" dirty="0">
                  <a:solidFill>
                    <a:srgbClr val="000000"/>
                  </a:solidFill>
                  <a:ea typeface="Roboto" panose="02000000000000000000" pitchFamily="2" charset="0"/>
                  <a:cs typeface="Roboto" panose="02000000000000000000" pitchFamily="2" charset="0"/>
                </a:rPr>
                <a:t>L1</a:t>
              </a:r>
            </a:p>
          </p:txBody>
        </p:sp>
        <p:sp>
          <p:nvSpPr>
            <p:cNvPr id="36" name="Rectangle 35">
              <a:extLst>
                <a:ext uri="{FF2B5EF4-FFF2-40B4-BE49-F238E27FC236}">
                  <a16:creationId xmlns:a16="http://schemas.microsoft.com/office/drawing/2014/main" id="{D854EC25-373E-93AC-FC80-3AB46CA5BAF1}"/>
                </a:ext>
              </a:extLst>
            </p:cNvPr>
            <p:cNvSpPr/>
            <p:nvPr/>
          </p:nvSpPr>
          <p:spPr>
            <a:xfrm>
              <a:off x="6251570" y="4378559"/>
              <a:ext cx="295274" cy="36965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100"/>
                </a:lnSpc>
              </a:pPr>
              <a:r>
                <a:rPr lang="en-US" sz="900" dirty="0">
                  <a:solidFill>
                    <a:srgbClr val="000000"/>
                  </a:solidFill>
                  <a:ea typeface="Roboto" panose="02000000000000000000" pitchFamily="2" charset="0"/>
                  <a:cs typeface="Roboto" panose="02000000000000000000" pitchFamily="2" charset="0"/>
                </a:rPr>
                <a:t>L5</a:t>
              </a:r>
            </a:p>
            <a:p>
              <a:pPr>
                <a:lnSpc>
                  <a:spcPts val="1100"/>
                </a:lnSpc>
              </a:pPr>
              <a:r>
                <a:rPr lang="en-US" sz="900" dirty="0">
                  <a:solidFill>
                    <a:srgbClr val="000000"/>
                  </a:solidFill>
                  <a:ea typeface="Roboto" panose="02000000000000000000" pitchFamily="2" charset="0"/>
                  <a:cs typeface="Roboto" panose="02000000000000000000" pitchFamily="2" charset="0"/>
                </a:rPr>
                <a:t>S1</a:t>
              </a:r>
            </a:p>
          </p:txBody>
        </p:sp>
        <p:sp>
          <p:nvSpPr>
            <p:cNvPr id="37" name="Rectangle 36">
              <a:extLst>
                <a:ext uri="{FF2B5EF4-FFF2-40B4-BE49-F238E27FC236}">
                  <a16:creationId xmlns:a16="http://schemas.microsoft.com/office/drawing/2014/main" id="{DB14CA2E-8108-0971-8B86-934D25638070}"/>
                </a:ext>
              </a:extLst>
            </p:cNvPr>
            <p:cNvSpPr/>
            <p:nvPr/>
          </p:nvSpPr>
          <p:spPr>
            <a:xfrm>
              <a:off x="5940484" y="4811590"/>
              <a:ext cx="295274"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000000"/>
                  </a:solidFill>
                  <a:ea typeface="Roboto" panose="02000000000000000000" pitchFamily="2" charset="0"/>
                  <a:cs typeface="Roboto" panose="02000000000000000000" pitchFamily="2" charset="0"/>
                </a:rPr>
                <a:t>S5</a:t>
              </a:r>
            </a:p>
          </p:txBody>
        </p:sp>
      </p:grpSp>
    </p:spTree>
    <p:extLst>
      <p:ext uri="{BB962C8B-B14F-4D97-AF65-F5344CB8AC3E}">
        <p14:creationId xmlns:p14="http://schemas.microsoft.com/office/powerpoint/2010/main" val="3389092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3" name="Grupp 2">
            <a:extLst>
              <a:ext uri="{FF2B5EF4-FFF2-40B4-BE49-F238E27FC236}">
                <a16:creationId xmlns:a16="http://schemas.microsoft.com/office/drawing/2014/main" id="{453924CB-9530-A290-5C48-6BDC3D39D5E0}"/>
              </a:ext>
            </a:extLst>
          </p:cNvPr>
          <p:cNvGrpSpPr/>
          <p:nvPr/>
        </p:nvGrpSpPr>
        <p:grpSpPr>
          <a:xfrm>
            <a:off x="5900091" y="1590541"/>
            <a:ext cx="6064899" cy="5059740"/>
            <a:chOff x="5900091" y="1590541"/>
            <a:chExt cx="6064899" cy="5059740"/>
          </a:xfrm>
        </p:grpSpPr>
        <p:pic>
          <p:nvPicPr>
            <p:cNvPr id="6" name="Bildobjekt 5" descr="En bild som visar utomhus, vatten, himmel, strand&#10;&#10;Automatiskt genererad beskrivning">
              <a:extLst>
                <a:ext uri="{FF2B5EF4-FFF2-40B4-BE49-F238E27FC236}">
                  <a16:creationId xmlns:a16="http://schemas.microsoft.com/office/drawing/2014/main" id="{70424DB8-0FB2-17B0-CEEB-DE3422E4E575}"/>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l="11492" r="3609"/>
            <a:stretch/>
          </p:blipFill>
          <p:spPr>
            <a:xfrm>
              <a:off x="6623222" y="1625953"/>
              <a:ext cx="5341766" cy="5006622"/>
            </a:xfrm>
            <a:prstGeom prst="snipRoundRect">
              <a:avLst>
                <a:gd name="adj1" fmla="val 12639"/>
                <a:gd name="adj2" fmla="val 0"/>
              </a:avLst>
            </a:prstGeom>
          </p:spPr>
        </p:pic>
        <p:sp>
          <p:nvSpPr>
            <p:cNvPr id="7" name="Rektangel 6">
              <a:extLst>
                <a:ext uri="{FF2B5EF4-FFF2-40B4-BE49-F238E27FC236}">
                  <a16:creationId xmlns:a16="http://schemas.microsoft.com/office/drawing/2014/main" id="{D059DCE8-FED2-2374-22CC-DBC09BCB4FA0}"/>
                </a:ext>
              </a:extLst>
            </p:cNvPr>
            <p:cNvSpPr/>
            <p:nvPr/>
          </p:nvSpPr>
          <p:spPr>
            <a:xfrm flipH="1" flipV="1">
              <a:off x="6623220" y="1608247"/>
              <a:ext cx="2298358" cy="5042034"/>
            </a:xfrm>
            <a:prstGeom prst="rect">
              <a:avLst/>
            </a:prstGeom>
            <a:gradFill flip="none" rotWithShape="1">
              <a:gsLst>
                <a:gs pos="5000">
                  <a:schemeClr val="bg1">
                    <a:lumMod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ktangel 9">
              <a:extLst>
                <a:ext uri="{FF2B5EF4-FFF2-40B4-BE49-F238E27FC236}">
                  <a16:creationId xmlns:a16="http://schemas.microsoft.com/office/drawing/2014/main" id="{0F9AC25E-73A4-9C62-ACFA-864A291BAFEA}"/>
                </a:ext>
              </a:extLst>
            </p:cNvPr>
            <p:cNvSpPr/>
            <p:nvPr/>
          </p:nvSpPr>
          <p:spPr>
            <a:xfrm rot="5400000" flipV="1">
              <a:off x="8320794" y="-830162"/>
              <a:ext cx="1223493" cy="6064899"/>
            </a:xfrm>
            <a:prstGeom prst="rect">
              <a:avLst/>
            </a:prstGeom>
            <a:gradFill flip="none" rotWithShape="1">
              <a:gsLst>
                <a:gs pos="18000">
                  <a:schemeClr val="bg1">
                    <a:alpha val="0"/>
                  </a:schemeClr>
                </a:gs>
                <a:gs pos="99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ubrik 11">
            <a:extLst>
              <a:ext uri="{FF2B5EF4-FFF2-40B4-BE49-F238E27FC236}">
                <a16:creationId xmlns:a16="http://schemas.microsoft.com/office/drawing/2014/main" id="{835D2354-59B4-B983-F04F-182229C767F2}"/>
              </a:ext>
            </a:extLst>
          </p:cNvPr>
          <p:cNvSpPr>
            <a:spLocks noGrp="1"/>
          </p:cNvSpPr>
          <p:nvPr>
            <p:ph type="title"/>
          </p:nvPr>
        </p:nvSpPr>
        <p:spPr/>
        <p:txBody>
          <a:bodyPr/>
          <a:lstStyle/>
          <a:p>
            <a:r>
              <a:rPr lang="en-US" dirty="0"/>
              <a:t>Development of normal bladder function</a:t>
            </a:r>
          </a:p>
        </p:txBody>
      </p:sp>
      <p:sp>
        <p:nvSpPr>
          <p:cNvPr id="4" name="Platshållare för innehåll 3">
            <a:extLst>
              <a:ext uri="{FF2B5EF4-FFF2-40B4-BE49-F238E27FC236}">
                <a16:creationId xmlns:a16="http://schemas.microsoft.com/office/drawing/2014/main" id="{CFD64443-DB96-3E12-2DC1-860170A9027D}"/>
              </a:ext>
            </a:extLst>
          </p:cNvPr>
          <p:cNvSpPr>
            <a:spLocks noGrp="1"/>
          </p:cNvSpPr>
          <p:nvPr>
            <p:ph sz="half" idx="1"/>
          </p:nvPr>
        </p:nvSpPr>
        <p:spPr/>
        <p:txBody>
          <a:bodyPr>
            <a:normAutofit fontScale="92500" lnSpcReduction="10000"/>
          </a:bodyPr>
          <a:lstStyle/>
          <a:p>
            <a:r>
              <a:rPr lang="en-US" dirty="0"/>
              <a:t>Babies empty their bladder little by little, </a:t>
            </a:r>
            <a:r>
              <a:rPr lang="en-US" dirty="0" err="1"/>
              <a:t>approx</a:t>
            </a:r>
            <a:r>
              <a:rPr lang="en-US" dirty="0"/>
              <a:t> once per hour.</a:t>
            </a:r>
          </a:p>
          <a:p>
            <a:r>
              <a:rPr lang="en-US" dirty="0"/>
              <a:t>A newborn baby’s bladder can hold about 30 ml.</a:t>
            </a:r>
          </a:p>
          <a:p>
            <a:r>
              <a:rPr lang="en-US" dirty="0"/>
              <a:t>Gradually, as the child gets older, the child urinates less often. Older children pee about every 3-4 hours.</a:t>
            </a:r>
          </a:p>
          <a:p>
            <a:r>
              <a:rPr lang="en-US" dirty="0"/>
              <a:t>The bladder grows about 30 ml per year.</a:t>
            </a:r>
          </a:p>
          <a:p>
            <a:r>
              <a:rPr lang="en-US" dirty="0"/>
              <a:t>By the age of 3, more than 80 % are continent during daytime. </a:t>
            </a:r>
          </a:p>
          <a:p>
            <a:r>
              <a:rPr lang="en-US" dirty="0"/>
              <a:t>By the age of 6, more than 90% are continent both day and night.</a:t>
            </a:r>
          </a:p>
        </p:txBody>
      </p:sp>
    </p:spTree>
    <p:extLst>
      <p:ext uri="{BB962C8B-B14F-4D97-AF65-F5344CB8AC3E}">
        <p14:creationId xmlns:p14="http://schemas.microsoft.com/office/powerpoint/2010/main" val="1766034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12" name="Grupp 11">
            <a:extLst>
              <a:ext uri="{FF2B5EF4-FFF2-40B4-BE49-F238E27FC236}">
                <a16:creationId xmlns:a16="http://schemas.microsoft.com/office/drawing/2014/main" id="{2A3C0093-EE6E-9478-54A5-B66D78FED8FC}"/>
              </a:ext>
            </a:extLst>
          </p:cNvPr>
          <p:cNvGrpSpPr/>
          <p:nvPr/>
        </p:nvGrpSpPr>
        <p:grpSpPr>
          <a:xfrm>
            <a:off x="5900089" y="1608247"/>
            <a:ext cx="6064899" cy="5042034"/>
            <a:chOff x="5900089" y="1608247"/>
            <a:chExt cx="6064899" cy="5042034"/>
          </a:xfrm>
        </p:grpSpPr>
        <p:pic>
          <p:nvPicPr>
            <p:cNvPr id="5" name="Bildobjekt 4" descr="En bild som visar person, inomhus, vägg, klädsel&#10;&#10;Automatiskt genererad beskrivning">
              <a:extLst>
                <a:ext uri="{FF2B5EF4-FFF2-40B4-BE49-F238E27FC236}">
                  <a16:creationId xmlns:a16="http://schemas.microsoft.com/office/drawing/2014/main" id="{03273E65-EAE2-19D4-23C9-7CF78F5FBB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980"/>
            <a:stretch/>
          </p:blipFill>
          <p:spPr>
            <a:xfrm>
              <a:off x="6638834" y="1804614"/>
              <a:ext cx="5326154" cy="4835778"/>
            </a:xfrm>
            <a:prstGeom prst="snipRoundRect">
              <a:avLst>
                <a:gd name="adj1" fmla="val 13400"/>
                <a:gd name="adj2" fmla="val 0"/>
              </a:avLst>
            </a:prstGeom>
          </p:spPr>
        </p:pic>
        <p:sp>
          <p:nvSpPr>
            <p:cNvPr id="10" name="Rektangel 9">
              <a:extLst>
                <a:ext uri="{FF2B5EF4-FFF2-40B4-BE49-F238E27FC236}">
                  <a16:creationId xmlns:a16="http://schemas.microsoft.com/office/drawing/2014/main" id="{6BDAAB94-FEF6-04D4-C6E8-B16B36D28690}"/>
                </a:ext>
              </a:extLst>
            </p:cNvPr>
            <p:cNvSpPr/>
            <p:nvPr/>
          </p:nvSpPr>
          <p:spPr>
            <a:xfrm flipH="1" flipV="1">
              <a:off x="6474936" y="1608247"/>
              <a:ext cx="2298358" cy="5042034"/>
            </a:xfrm>
            <a:prstGeom prst="rect">
              <a:avLst/>
            </a:prstGeom>
            <a:gradFill flip="none" rotWithShape="1">
              <a:gsLst>
                <a:gs pos="5000">
                  <a:schemeClr val="bg1">
                    <a:lumMod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ktangel 10">
              <a:extLst>
                <a:ext uri="{FF2B5EF4-FFF2-40B4-BE49-F238E27FC236}">
                  <a16:creationId xmlns:a16="http://schemas.microsoft.com/office/drawing/2014/main" id="{81FD5102-BBB6-9A28-D2FC-642D44B16C35}"/>
                </a:ext>
              </a:extLst>
            </p:cNvPr>
            <p:cNvSpPr/>
            <p:nvPr/>
          </p:nvSpPr>
          <p:spPr>
            <a:xfrm rot="5400000" flipV="1">
              <a:off x="8490746" y="-786043"/>
              <a:ext cx="883585" cy="6064899"/>
            </a:xfrm>
            <a:prstGeom prst="rect">
              <a:avLst/>
            </a:prstGeom>
            <a:gradFill flip="none" rotWithShape="1">
              <a:gsLst>
                <a:gs pos="18000">
                  <a:schemeClr val="bg1">
                    <a:alpha val="0"/>
                  </a:schemeClr>
                </a:gs>
                <a:gs pos="99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ubrik 8">
            <a:extLst>
              <a:ext uri="{FF2B5EF4-FFF2-40B4-BE49-F238E27FC236}">
                <a16:creationId xmlns:a16="http://schemas.microsoft.com/office/drawing/2014/main" id="{F03BAEE8-C1EA-FE07-03DF-6D5466F412FA}"/>
              </a:ext>
            </a:extLst>
          </p:cNvPr>
          <p:cNvSpPr>
            <a:spLocks noGrp="1"/>
          </p:cNvSpPr>
          <p:nvPr>
            <p:ph type="title"/>
          </p:nvPr>
        </p:nvSpPr>
        <p:spPr>
          <a:xfrm>
            <a:off x="838200" y="978793"/>
            <a:ext cx="7311390" cy="1223493"/>
          </a:xfrm>
        </p:spPr>
        <p:txBody>
          <a:bodyPr/>
          <a:lstStyle/>
          <a:p>
            <a:r>
              <a:rPr lang="en-US" noProof="0" dirty="0"/>
              <a:t>Pathophysiology – </a:t>
            </a:r>
            <a:r>
              <a:rPr lang="en-US" dirty="0"/>
              <a:t>There are three main types of bladder dysfunction</a:t>
            </a:r>
          </a:p>
        </p:txBody>
      </p:sp>
      <p:sp>
        <p:nvSpPr>
          <p:cNvPr id="13" name="Content Placeholder 12">
            <a:extLst>
              <a:ext uri="{FF2B5EF4-FFF2-40B4-BE49-F238E27FC236}">
                <a16:creationId xmlns:a16="http://schemas.microsoft.com/office/drawing/2014/main" id="{0BD7601C-44DA-2FC8-A697-F3FB112BF0C1}"/>
              </a:ext>
            </a:extLst>
          </p:cNvPr>
          <p:cNvSpPr>
            <a:spLocks noGrp="1"/>
          </p:cNvSpPr>
          <p:nvPr>
            <p:ph sz="half" idx="1"/>
          </p:nvPr>
        </p:nvSpPr>
        <p:spPr/>
        <p:txBody>
          <a:bodyPr/>
          <a:lstStyle/>
          <a:p>
            <a:r>
              <a:rPr lang="en-US" dirty="0"/>
              <a:t>Storage problems: Inability to keep urine in the bladder, for example various forms of incontinence.</a:t>
            </a:r>
          </a:p>
          <a:p>
            <a:r>
              <a:rPr lang="en-US" dirty="0"/>
              <a:t>Emptying problems: Inability to empty the bladder completely.</a:t>
            </a:r>
          </a:p>
          <a:p>
            <a:r>
              <a:rPr lang="en-US" dirty="0"/>
              <a:t>A mixture of different types of incontinence and retention.</a:t>
            </a:r>
          </a:p>
          <a:p>
            <a:endParaRPr lang="en-US" dirty="0"/>
          </a:p>
          <a:p>
            <a:endParaRPr lang="en-US" dirty="0"/>
          </a:p>
        </p:txBody>
      </p:sp>
    </p:spTree>
    <p:extLst>
      <p:ext uri="{BB962C8B-B14F-4D97-AF65-F5344CB8AC3E}">
        <p14:creationId xmlns:p14="http://schemas.microsoft.com/office/powerpoint/2010/main" val="3806234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11" name="Grupp 10">
            <a:extLst>
              <a:ext uri="{FF2B5EF4-FFF2-40B4-BE49-F238E27FC236}">
                <a16:creationId xmlns:a16="http://schemas.microsoft.com/office/drawing/2014/main" id="{C3D50290-EE8B-380D-F930-0D2F6D9DE71D}"/>
              </a:ext>
            </a:extLst>
          </p:cNvPr>
          <p:cNvGrpSpPr/>
          <p:nvPr/>
        </p:nvGrpSpPr>
        <p:grpSpPr>
          <a:xfrm>
            <a:off x="5900089" y="1804614"/>
            <a:ext cx="6064899" cy="4845667"/>
            <a:chOff x="5900089" y="1804614"/>
            <a:chExt cx="6064899" cy="4845667"/>
          </a:xfrm>
        </p:grpSpPr>
        <p:pic>
          <p:nvPicPr>
            <p:cNvPr id="10" name="Bildobjekt 9" descr="En bild som visar rullstol, person, hjul, utomhus&#10;&#10;Automatiskt genererad beskrivning">
              <a:extLst>
                <a:ext uri="{FF2B5EF4-FFF2-40B4-BE49-F238E27FC236}">
                  <a16:creationId xmlns:a16="http://schemas.microsoft.com/office/drawing/2014/main" id="{D25D98C5-975D-7B19-981F-EEDCFF386C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489" t="3149" r="3716" b="1282"/>
            <a:stretch/>
          </p:blipFill>
          <p:spPr>
            <a:xfrm>
              <a:off x="6474936" y="1952625"/>
              <a:ext cx="5490051" cy="4679950"/>
            </a:xfrm>
            <a:prstGeom prst="snipRoundRect">
              <a:avLst>
                <a:gd name="adj1" fmla="val 0"/>
                <a:gd name="adj2" fmla="val 0"/>
              </a:avLst>
            </a:prstGeom>
          </p:spPr>
        </p:pic>
        <p:sp>
          <p:nvSpPr>
            <p:cNvPr id="7" name="Rektangel 6">
              <a:extLst>
                <a:ext uri="{FF2B5EF4-FFF2-40B4-BE49-F238E27FC236}">
                  <a16:creationId xmlns:a16="http://schemas.microsoft.com/office/drawing/2014/main" id="{276932FF-24A8-55F8-84B4-27D4BDE7C62D}"/>
                </a:ext>
              </a:extLst>
            </p:cNvPr>
            <p:cNvSpPr/>
            <p:nvPr/>
          </p:nvSpPr>
          <p:spPr>
            <a:xfrm flipH="1" flipV="1">
              <a:off x="6474936" y="1952625"/>
              <a:ext cx="2298358" cy="4697656"/>
            </a:xfrm>
            <a:prstGeom prst="rect">
              <a:avLst/>
            </a:prstGeom>
            <a:gradFill flip="none" rotWithShape="1">
              <a:gsLst>
                <a:gs pos="6000">
                  <a:schemeClr val="bg1">
                    <a:lumMod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ktangel 8">
              <a:extLst>
                <a:ext uri="{FF2B5EF4-FFF2-40B4-BE49-F238E27FC236}">
                  <a16:creationId xmlns:a16="http://schemas.microsoft.com/office/drawing/2014/main" id="{3C24213A-8BA0-A273-0654-65D7E34DC7E5}"/>
                </a:ext>
              </a:extLst>
            </p:cNvPr>
            <p:cNvSpPr/>
            <p:nvPr/>
          </p:nvSpPr>
          <p:spPr>
            <a:xfrm rot="5400000" flipV="1">
              <a:off x="8490746" y="-786043"/>
              <a:ext cx="883585" cy="6064899"/>
            </a:xfrm>
            <a:prstGeom prst="rect">
              <a:avLst/>
            </a:prstGeom>
            <a:gradFill flip="none" rotWithShape="1">
              <a:gsLst>
                <a:gs pos="18000">
                  <a:schemeClr val="bg1">
                    <a:alpha val="0"/>
                  </a:schemeClr>
                </a:gs>
                <a:gs pos="99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Platshållare för innehåll 11">
            <a:extLst>
              <a:ext uri="{FF2B5EF4-FFF2-40B4-BE49-F238E27FC236}">
                <a16:creationId xmlns:a16="http://schemas.microsoft.com/office/drawing/2014/main" id="{2A07E8D1-8C8A-505A-3D41-96564B33BEA5}"/>
              </a:ext>
            </a:extLst>
          </p:cNvPr>
          <p:cNvSpPr>
            <a:spLocks noGrp="1"/>
          </p:cNvSpPr>
          <p:nvPr>
            <p:ph sz="half" idx="1"/>
          </p:nvPr>
        </p:nvSpPr>
        <p:spPr>
          <a:xfrm>
            <a:off x="838200" y="2165617"/>
            <a:ext cx="5061889" cy="4230000"/>
          </a:xfrm>
        </p:spPr>
        <p:txBody>
          <a:bodyPr>
            <a:normAutofit/>
          </a:bodyPr>
          <a:lstStyle/>
          <a:p>
            <a:r>
              <a:rPr lang="en-US" dirty="0"/>
              <a:t>Neurogenic damage</a:t>
            </a:r>
          </a:p>
          <a:p>
            <a:pPr marL="457200" lvl="1" indent="0">
              <a:buNone/>
            </a:pPr>
            <a:r>
              <a:rPr lang="en-US" dirty="0"/>
              <a:t>The most common conditions that cause neurogenic bladders in children are congenital defects, e.g. Spina Bifida.</a:t>
            </a:r>
          </a:p>
          <a:p>
            <a:r>
              <a:rPr lang="en-US" dirty="0"/>
              <a:t>Outflow obstruction</a:t>
            </a:r>
          </a:p>
          <a:p>
            <a:pPr marL="457200" lvl="1" indent="0">
              <a:buNone/>
            </a:pPr>
            <a:r>
              <a:rPr lang="en-US" dirty="0"/>
              <a:t>Meatus stenosis</a:t>
            </a:r>
          </a:p>
          <a:p>
            <a:pPr marL="457200" lvl="1" indent="0">
              <a:buNone/>
            </a:pPr>
            <a:r>
              <a:rPr lang="en-US" dirty="0"/>
              <a:t>Urethral valve</a:t>
            </a:r>
          </a:p>
          <a:p>
            <a:pPr marL="457200" lvl="1" indent="0">
              <a:buNone/>
            </a:pPr>
            <a:r>
              <a:rPr lang="en-US" dirty="0"/>
              <a:t>Epispadias </a:t>
            </a:r>
          </a:p>
          <a:p>
            <a:r>
              <a:rPr lang="en-US" dirty="0"/>
              <a:t>Congenital malformations </a:t>
            </a:r>
            <a:br>
              <a:rPr lang="en-US" dirty="0"/>
            </a:br>
            <a:r>
              <a:rPr lang="en-US" dirty="0"/>
              <a:t>such as bladder exstrophy</a:t>
            </a:r>
          </a:p>
          <a:p>
            <a:endParaRPr lang="en-US" dirty="0"/>
          </a:p>
        </p:txBody>
      </p:sp>
      <p:sp>
        <p:nvSpPr>
          <p:cNvPr id="6" name="Rubrik 5">
            <a:extLst>
              <a:ext uri="{FF2B5EF4-FFF2-40B4-BE49-F238E27FC236}">
                <a16:creationId xmlns:a16="http://schemas.microsoft.com/office/drawing/2014/main" id="{BC44EF80-54EB-1CC0-0883-C70A4426D26B}"/>
              </a:ext>
            </a:extLst>
          </p:cNvPr>
          <p:cNvSpPr>
            <a:spLocks noGrp="1"/>
          </p:cNvSpPr>
          <p:nvPr>
            <p:ph type="title"/>
          </p:nvPr>
        </p:nvSpPr>
        <p:spPr/>
        <p:txBody>
          <a:bodyPr/>
          <a:lstStyle/>
          <a:p>
            <a:r>
              <a:rPr lang="en-US" dirty="0"/>
              <a:t>Difficulties in bladder emptying</a:t>
            </a:r>
          </a:p>
        </p:txBody>
      </p:sp>
    </p:spTree>
    <p:extLst>
      <p:ext uri="{BB962C8B-B14F-4D97-AF65-F5344CB8AC3E}">
        <p14:creationId xmlns:p14="http://schemas.microsoft.com/office/powerpoint/2010/main" val="3435583938"/>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DC33EAD-7FD0-4489-B60A-5121F9151BE9}"/>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2576FEB1-1D7C-44EE-A162-2DB9B1885918}"/>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125E7CA9-9D10-494A-959B-19E3302E5DCA}"/>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2AAE84FF-9F87-4480-88F7-76A99D195D1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6713BF2A-B2C5-4855-B5A8-D79555A2183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4945892E-6BDF-40D1-88D8-02F8E258BB45}"/>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52CCE8EB-8E9D-45D3-A41A-D544FA6FC3AE}"/>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733DFAE7-4FDF-49CE-B64D-44E648F8A3AA}"/>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A4355ACD-722A-49C1-952E-5ED8DBB49AE9}"/>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724AE6A-FF90-468C-8775-F8FA8E253694}"/>
    </a:ext>
  </a:extLst>
</a:theme>
</file>

<file path=ppt/theme/theme19.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8AB43F8A-EE50-4400-B395-C658D06DA21E}"/>
    </a:ext>
  </a:extLst>
</a:theme>
</file>

<file path=ppt/theme/theme20.xml><?xml version="1.0" encoding="utf-8"?>
<a:theme xmlns:a="http://schemas.openxmlformats.org/drawingml/2006/main" name="1_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FEEC97F3-8CDF-43DC-8FA7-14316ECC0C61}"/>
    </a:ext>
  </a:extLst>
</a:theme>
</file>

<file path=ppt/theme/theme2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2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FAB6AC2F-FCB8-4E54-A875-E61C43E18A0A}"/>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C00FBEE4-2386-404C-BA14-DAB26BB1BDD4}"/>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83747A18-44D3-4A0F-8190-2692F998FE2D}"/>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2F47F52-3D91-402D-A810-00851D0E89BE}"/>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1F2046B7-AF35-4AF0-BBAA-42120CC66AA8}"/>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6F23294B-9FA1-450E-AC23-FFBEB8A8051D}"/>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C71DA4B3-91B3-45A5-8699-7B39FD323C64}"/>
    </a:ext>
  </a:extLst>
</a:theme>
</file>

<file path=docProps/app.xml><?xml version="1.0" encoding="utf-8"?>
<Properties xmlns="http://schemas.openxmlformats.org/officeDocument/2006/extended-properties" xmlns:vt="http://schemas.openxmlformats.org/officeDocument/2006/docPropsVTypes">
  <Template>Wellspect Presentation Template</Template>
  <TotalTime>0</TotalTime>
  <Words>6915</Words>
  <Application>Microsoft Office PowerPoint</Application>
  <PresentationFormat>Widescreen</PresentationFormat>
  <Paragraphs>344</Paragraphs>
  <Slides>28</Slides>
  <Notes>26</Notes>
  <HiddenSlides>0</HiddenSlides>
  <MMClips>0</MMClips>
  <ScaleCrop>false</ScaleCrop>
  <HeadingPairs>
    <vt:vector size="6" baseType="variant">
      <vt:variant>
        <vt:lpstr>Fonts Used</vt:lpstr>
      </vt:variant>
      <vt:variant>
        <vt:i4>4</vt:i4>
      </vt:variant>
      <vt:variant>
        <vt:lpstr>Theme</vt:lpstr>
      </vt:variant>
      <vt:variant>
        <vt:i4>21</vt:i4>
      </vt:variant>
      <vt:variant>
        <vt:lpstr>Slide Titles</vt:lpstr>
      </vt:variant>
      <vt:variant>
        <vt:i4>28</vt:i4>
      </vt:variant>
    </vt:vector>
  </HeadingPairs>
  <TitlesOfParts>
    <vt:vector size="53" baseType="lpstr">
      <vt:lpstr>arial</vt: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Corporate</vt:lpstr>
      <vt:lpstr>1_LoFric</vt:lpstr>
      <vt:lpstr>Corporate</vt:lpstr>
      <vt:lpstr>PowerPoint Presentation</vt:lpstr>
      <vt:lpstr>IC – another way to pee  Training aimed at someone  who is teaching a child to do Intermittent Catheterization  (IC) </vt:lpstr>
      <vt:lpstr>What you should know to be able to teach IC  to children and parents</vt:lpstr>
      <vt:lpstr>What is Intermittent Catheterization?</vt:lpstr>
      <vt:lpstr>Anatomy and physiology  of the urinary tract</vt:lpstr>
      <vt:lpstr>Nervous system – the communication  between brain and bladder</vt:lpstr>
      <vt:lpstr>Development of normal bladder function</vt:lpstr>
      <vt:lpstr>Pathophysiology – There are three main types of bladder dysfunction</vt:lpstr>
      <vt:lpstr>Difficulties in bladder emptying</vt:lpstr>
      <vt:lpstr>Important factors when teaching IC</vt:lpstr>
      <vt:lpstr>How often and when is IC performed?</vt:lpstr>
      <vt:lpstr>Where is IC performed?</vt:lpstr>
      <vt:lpstr>Preparatory talks</vt:lpstr>
      <vt:lpstr>Self-training 0-2 years</vt:lpstr>
      <vt:lpstr>Self-training 2-4 years</vt:lpstr>
      <vt:lpstr>Self-training 2-4 years</vt:lpstr>
      <vt:lpstr>Self-training for children older than 4 years (cont'd)</vt:lpstr>
      <vt:lpstr>Information material to children and parents which will facilitate getting started with the IC procedure</vt:lpstr>
      <vt:lpstr> Strategies for success with IC (10 small steps to IC)</vt:lpstr>
      <vt:lpstr>IC method-girl</vt:lpstr>
      <vt:lpstr>IC method-boy</vt:lpstr>
      <vt:lpstr>IC method- girl</vt:lpstr>
      <vt:lpstr>IC method- boy</vt:lpstr>
      <vt:lpstr>Advantages with Intermittent Catheterization</vt:lpstr>
      <vt:lpstr>IC complications</vt:lpstr>
      <vt:lpstr>Tips and tricks</vt:lpstr>
      <vt:lpstr>The benefits of Intermittent Catheterization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11</cp:revision>
  <dcterms:created xsi:type="dcterms:W3CDTF">2023-09-05T08:38:30Z</dcterms:created>
  <dcterms:modified xsi:type="dcterms:W3CDTF">2023-10-25T10:42:32Z</dcterms:modified>
</cp:coreProperties>
</file>